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7" r:id="rId3"/>
    <p:sldId id="276" r:id="rId4"/>
    <p:sldId id="275" r:id="rId5"/>
    <p:sldId id="274" r:id="rId6"/>
    <p:sldId id="294" r:id="rId7"/>
    <p:sldId id="273" r:id="rId8"/>
    <p:sldId id="277" r:id="rId9"/>
    <p:sldId id="295" r:id="rId10"/>
    <p:sldId id="278" r:id="rId11"/>
    <p:sldId id="279" r:id="rId12"/>
    <p:sldId id="280" r:id="rId13"/>
    <p:sldId id="288" r:id="rId14"/>
    <p:sldId id="282" r:id="rId15"/>
    <p:sldId id="283" r:id="rId16"/>
    <p:sldId id="281" r:id="rId17"/>
    <p:sldId id="284" r:id="rId18"/>
    <p:sldId id="285" r:id="rId19"/>
    <p:sldId id="286" r:id="rId20"/>
    <p:sldId id="289" r:id="rId21"/>
    <p:sldId id="290" r:id="rId22"/>
    <p:sldId id="291" r:id="rId23"/>
    <p:sldId id="292" r:id="rId2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DCFF3F5-AAD3-4018-8ABC-6A8463079418}" type="datetimeFigureOut">
              <a:rPr lang="ru-RU"/>
              <a:pPr>
                <a:defRPr/>
              </a:pPr>
              <a:t>29.03.2017</a:t>
            </a:fld>
            <a:endParaRPr lang="ru-RU"/>
          </a:p>
        </p:txBody>
      </p:sp>
      <p:sp>
        <p:nvSpPr>
          <p:cNvPr id="256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084D92B-E006-40CB-A2E2-477C327C5C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2716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http://www.gorduma-voronezh.ru/ustav/2.html</a:t>
            </a: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DED9F34-F726-4825-8D72-05903D0036AD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2E470-573B-4488-B3C2-380D0F46A6F3}" type="datetimeFigureOut">
              <a:rPr lang="ru-RU"/>
              <a:pPr>
                <a:defRPr/>
              </a:pPr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74ED1-249A-4829-B237-41A32A6AE5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9013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92E89-46A2-4D02-B0FD-81C877F255C9}" type="datetimeFigureOut">
              <a:rPr lang="ru-RU"/>
              <a:pPr>
                <a:defRPr/>
              </a:pPr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8F613-4EAE-40E9-9D05-81401EB95A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146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9D672-0B0E-4E36-A1D4-364FFDB5A8C2}" type="datetimeFigureOut">
              <a:rPr lang="ru-RU"/>
              <a:pPr>
                <a:defRPr/>
              </a:pPr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ABCA7-2ABA-4941-B074-EB6900CE9A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6241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7B65C-B311-4E63-9578-D19B307069F0}" type="datetimeFigureOut">
              <a:rPr lang="ru-RU"/>
              <a:pPr>
                <a:defRPr/>
              </a:pPr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C96EB-E4A1-43AC-B5AF-D772F907AD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618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85FC9-605F-4A14-9D46-D4994F343A30}" type="datetimeFigureOut">
              <a:rPr lang="ru-RU"/>
              <a:pPr>
                <a:defRPr/>
              </a:pPr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06F93-4E7A-401B-8AFF-CECD8DAD13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2281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3D43C-8DD5-4C83-955B-AA60607700D1}" type="datetimeFigureOut">
              <a:rPr lang="ru-RU"/>
              <a:pPr>
                <a:defRPr/>
              </a:pPr>
              <a:t>29.03.2017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905C4-EE5A-4DD6-ACBA-9B72370BAF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0763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6A472-0030-49FA-8191-E612F826C329}" type="datetimeFigureOut">
              <a:rPr lang="ru-RU"/>
              <a:pPr>
                <a:defRPr/>
              </a:pPr>
              <a:t>29.03.2017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9248C-98FA-430A-8134-12DC59C4AA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3475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194AA-D864-451D-9580-CA1676F4996B}" type="datetimeFigureOut">
              <a:rPr lang="ru-RU"/>
              <a:pPr>
                <a:defRPr/>
              </a:pPr>
              <a:t>29.03.2017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1059B-4003-4FEA-8FCF-BF15764B09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9504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A303F-6114-4617-9182-4B392BF7C401}" type="datetimeFigureOut">
              <a:rPr lang="ru-RU"/>
              <a:pPr>
                <a:defRPr/>
              </a:pPr>
              <a:t>29.03.2017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1E546-1506-4CF3-A8BE-E4C0825371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9989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9F886-7041-4A47-AF5D-CBD343FC89F7}" type="datetimeFigureOut">
              <a:rPr lang="ru-RU"/>
              <a:pPr>
                <a:defRPr/>
              </a:pPr>
              <a:t>29.03.2017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CA79D-DFE0-4DDD-A153-421C1A73D2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4588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FA550-899C-44E9-902C-A1DE8308AFCD}" type="datetimeFigureOut">
              <a:rPr lang="ru-RU"/>
              <a:pPr>
                <a:defRPr/>
              </a:pPr>
              <a:t>29.03.2017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1160A-DE1F-4605-B549-B68D982BEA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081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CC2B56-BAE4-4429-B786-10B41E2F4974}" type="datetimeFigureOut">
              <a:rPr lang="ru-RU"/>
              <a:pPr>
                <a:defRPr/>
              </a:pPr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AC98A89-B073-498B-9088-061A145C9F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971550" y="1196975"/>
            <a:ext cx="7237413" cy="3598863"/>
          </a:xfrm>
        </p:spPr>
        <p:txBody>
          <a:bodyPr/>
          <a:lstStyle/>
          <a:p>
            <a:pPr eaLnBrk="1" hangingPunct="1"/>
            <a:r>
              <a:rPr lang="ru-RU" altLang="ru-RU" sz="53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Тема «Урок местного самоуправления»</a:t>
            </a:r>
          </a:p>
        </p:txBody>
      </p:sp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3850" y="546100"/>
            <a:ext cx="8280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>
                <a:solidFill>
                  <a:schemeClr val="bg1"/>
                </a:solidFill>
              </a:rPr>
              <a:t>МУНИЦИПАЛЬНОЕ КАЗЕННОЕ ОБЩЕОБРАЗОВАТЕЛЬНОЕ УЧРЕЖДЕНИЕ</a:t>
            </a:r>
          </a:p>
          <a:p>
            <a:pPr algn="ctr"/>
            <a:r>
              <a:rPr lang="ru-RU">
                <a:solidFill>
                  <a:schemeClr val="bg1"/>
                </a:solidFill>
              </a:rPr>
              <a:t>«УГЛЯНСКАЯ СРЕДНЯЯ ОБЩЕОБРАЗОВАТЕЛЬНАЯ ШКОЛА» ВЕРХНЕХАВСКОГО МУНИЦИПАЛЬНОГО РАЙОНА ВОРОНЕЖСКОЙ ОБЛАСТИ</a:t>
            </a:r>
          </a:p>
        </p:txBody>
      </p:sp>
      <p:sp>
        <p:nvSpPr>
          <p:cNvPr id="2052" name="TextBox 2"/>
          <p:cNvSpPr txBox="1">
            <a:spLocks noChangeArrowheads="1"/>
          </p:cNvSpPr>
          <p:nvPr/>
        </p:nvSpPr>
        <p:spPr bwMode="auto">
          <a:xfrm>
            <a:off x="5867400" y="4365625"/>
            <a:ext cx="28813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>
                <a:solidFill>
                  <a:schemeClr val="bg1"/>
                </a:solidFill>
              </a:rPr>
              <a:t>Выполнила: Фирсова Ирина Игоревна, педагог-организатор МКОУ «Углянская СОШ»</a:t>
            </a:r>
          </a:p>
        </p:txBody>
      </p:sp>
      <p:sp>
        <p:nvSpPr>
          <p:cNvPr id="2053" name="TextBox 3"/>
          <p:cNvSpPr txBox="1">
            <a:spLocks noChangeArrowheads="1"/>
          </p:cNvSpPr>
          <p:nvPr/>
        </p:nvSpPr>
        <p:spPr bwMode="auto">
          <a:xfrm>
            <a:off x="4103688" y="5927725"/>
            <a:ext cx="720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>
                <a:solidFill>
                  <a:schemeClr val="bg1"/>
                </a:solidFill>
              </a:rPr>
              <a:t>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507413" cy="1143000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Органы местного самоуправления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4716463" y="1557338"/>
            <a:ext cx="3959225" cy="4319587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Представительный орган из депутатов </a:t>
            </a:r>
          </a:p>
          <a:p>
            <a:r>
              <a:rPr lang="ru-RU" smtClean="0">
                <a:solidFill>
                  <a:schemeClr val="bg1"/>
                </a:solidFill>
              </a:rPr>
              <a:t>Глава муниципального образования</a:t>
            </a:r>
          </a:p>
          <a:p>
            <a:r>
              <a:rPr lang="ru-RU" smtClean="0">
                <a:solidFill>
                  <a:schemeClr val="bg1"/>
                </a:solidFill>
              </a:rPr>
              <a:t>Местная администрация</a:t>
            </a:r>
          </a:p>
        </p:txBody>
      </p:sp>
      <p:sp>
        <p:nvSpPr>
          <p:cNvPr id="11268" name="AutoShape 2" descr="Картинки по запросу местное самоуправление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69" name="AutoShape 4" descr="Картинки по запросу местное самоуправление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1270" name="Picture 6" descr="Картинки по запросу местное самоуправл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557338"/>
            <a:ext cx="2444750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640763" cy="1425575"/>
          </a:xfrm>
        </p:spPr>
        <p:txBody>
          <a:bodyPr/>
          <a:lstStyle/>
          <a:p>
            <a:r>
              <a:rPr lang="ru-RU" sz="3600" smtClean="0">
                <a:solidFill>
                  <a:schemeClr val="bg1"/>
                </a:solidFill>
              </a:rPr>
              <a:t>Приведите примеры местного самоуправления городского округа г. Воронеж?</a:t>
            </a:r>
          </a:p>
        </p:txBody>
      </p:sp>
      <p:pic>
        <p:nvPicPr>
          <p:cNvPr id="37892" name="Picture 4" descr="Картинки по запросу воронежская городская ду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916113"/>
            <a:ext cx="6696075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Picture 2" descr="Картинки по запросу воронежская городская ду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3862388"/>
            <a:ext cx="4254500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Картинки по запросу гордее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22438"/>
            <a:ext cx="28575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07950" y="333375"/>
            <a:ext cx="8805863" cy="1366838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Работа учащихся с Уставом г. Воронежа</a:t>
            </a:r>
            <a:br>
              <a:rPr lang="ru-RU" sz="2800" smtClean="0">
                <a:solidFill>
                  <a:schemeClr val="bg1"/>
                </a:solidFill>
              </a:rPr>
            </a:br>
            <a:r>
              <a:rPr lang="ru-RU" sz="2800" smtClean="0">
                <a:solidFill>
                  <a:schemeClr val="bg1"/>
                </a:solidFill>
              </a:rPr>
              <a:t>Глава </a:t>
            </a:r>
            <a:r>
              <a:rPr lang="en-US" sz="2800" smtClean="0">
                <a:solidFill>
                  <a:schemeClr val="bg1"/>
                </a:solidFill>
              </a:rPr>
              <a:t>II </a:t>
            </a:r>
            <a:r>
              <a:rPr lang="ru-RU" sz="2800" smtClean="0">
                <a:solidFill>
                  <a:schemeClr val="bg1"/>
                </a:solidFill>
              </a:rPr>
              <a:t>СИСТЕМА МЕСТНОГО САМОУПРАВЛЕНИЯ ГОРОДСКОГО ОКРУГА ГОРОД ВОРОНЕЖ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 marL="514350" indent="-514350">
              <a:buFont typeface="Arial" charset="0"/>
              <a:buAutoNum type="arabicParenR"/>
            </a:pPr>
            <a:r>
              <a:rPr lang="ru-RU" sz="2800" smtClean="0">
                <a:solidFill>
                  <a:schemeClr val="bg1"/>
                </a:solidFill>
              </a:rPr>
              <a:t>Укажите права жителей на осуществление местного самоуправление?</a:t>
            </a:r>
          </a:p>
          <a:p>
            <a:pPr marL="514350" indent="-514350">
              <a:buFont typeface="Arial" charset="0"/>
              <a:buAutoNum type="arabicParenR"/>
            </a:pPr>
            <a:r>
              <a:rPr lang="ru-RU" sz="2800" smtClean="0">
                <a:solidFill>
                  <a:schemeClr val="bg1"/>
                </a:solidFill>
              </a:rPr>
              <a:t>Составьте схему органов местного самоуправления городского округа город Воронеж?</a:t>
            </a:r>
          </a:p>
          <a:p>
            <a:pPr marL="514350" indent="-514350">
              <a:buFont typeface="Arial" charset="0"/>
              <a:buAutoNum type="arabicParenR"/>
            </a:pPr>
            <a:r>
              <a:rPr lang="ru-RU" sz="2800" smtClean="0">
                <a:solidFill>
                  <a:schemeClr val="bg1"/>
                </a:solidFill>
              </a:rPr>
              <a:t>Укажите взаимоотношения органов местного самоуправления городского округа город Воронеж с органами государственной власти?</a:t>
            </a:r>
          </a:p>
          <a:p>
            <a:pPr marL="514350" indent="-514350">
              <a:buFont typeface="Arial" charset="0"/>
              <a:buAutoNum type="arabicParenR"/>
            </a:pPr>
            <a:endParaRPr lang="ru-RU" sz="28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Структура органов местного самоуправления городского округа Воронеж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3563938" y="1484313"/>
            <a:ext cx="5051425" cy="4641850"/>
          </a:xfrm>
        </p:spPr>
        <p:txBody>
          <a:bodyPr/>
          <a:lstStyle/>
          <a:p>
            <a:r>
              <a:rPr lang="ru-RU" sz="2400" smtClean="0">
                <a:solidFill>
                  <a:schemeClr val="bg1"/>
                </a:solidFill>
              </a:rPr>
              <a:t>Представительный орган - Воронежская городская Дума;</a:t>
            </a:r>
          </a:p>
          <a:p>
            <a:r>
              <a:rPr lang="ru-RU" sz="2400" smtClean="0">
                <a:solidFill>
                  <a:schemeClr val="bg1"/>
                </a:solidFill>
              </a:rPr>
              <a:t>глава городского округа город Воронеж;</a:t>
            </a:r>
          </a:p>
          <a:p>
            <a:r>
              <a:rPr lang="ru-RU" sz="2400" smtClean="0">
                <a:solidFill>
                  <a:schemeClr val="bg1"/>
                </a:solidFill>
              </a:rPr>
              <a:t>исполнительно-распорядительный орган - администрация городского округа город Воронеж;</a:t>
            </a:r>
          </a:p>
          <a:p>
            <a:r>
              <a:rPr lang="ru-RU" sz="2400" smtClean="0">
                <a:solidFill>
                  <a:schemeClr val="bg1"/>
                </a:solidFill>
              </a:rPr>
              <a:t>контрольно-счетный орган - Контрольно-счетная палата городского округа город Воронеж.</a:t>
            </a:r>
          </a:p>
        </p:txBody>
      </p:sp>
      <p:pic>
        <p:nvPicPr>
          <p:cNvPr id="1434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49500"/>
            <a:ext cx="3063875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Приведите примеры местного самоуправления в с. Углянец?</a:t>
            </a:r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" t="5798" r="14796" b="26221"/>
          <a:stretch>
            <a:fillRect/>
          </a:stretch>
        </p:blipFill>
        <p:spPr bwMode="auto">
          <a:xfrm>
            <a:off x="1116013" y="1619250"/>
            <a:ext cx="6624637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229600" cy="1143000"/>
          </a:xfrm>
        </p:spPr>
        <p:txBody>
          <a:bodyPr/>
          <a:lstStyle/>
          <a:p>
            <a:r>
              <a:rPr lang="ru-RU" sz="3200" smtClean="0">
                <a:solidFill>
                  <a:schemeClr val="bg1"/>
                </a:solidFill>
              </a:rPr>
              <a:t>Формирование органов местного самоуправления в МКОУ «Углянская СОШ»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250825" y="1600200"/>
            <a:ext cx="8713788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1. Выборы Президента школьного самоуправления.</a:t>
            </a:r>
          </a:p>
        </p:txBody>
      </p:sp>
      <p:pic>
        <p:nvPicPr>
          <p:cNvPr id="16388" name="Picture 1" descr="F:\Журавлеву\выборы фото\IMG_20160928_0924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08275"/>
            <a:ext cx="275272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" descr="F:\Журавлеву\выборы фото\IMG_20160928_1120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178050"/>
            <a:ext cx="3132138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39750" y="323850"/>
            <a:ext cx="8147050" cy="581025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Кандидаты</a:t>
            </a:r>
          </a:p>
        </p:txBody>
      </p:sp>
      <p:pic>
        <p:nvPicPr>
          <p:cNvPr id="17411" name="Picture 2" descr="F:\Журавлеву\выборы фото\IMG_20160928_1111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836613"/>
            <a:ext cx="72009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Голосование и подсчет голосов</a:t>
            </a:r>
          </a:p>
        </p:txBody>
      </p:sp>
      <p:pic>
        <p:nvPicPr>
          <p:cNvPr id="18435" name="Picture 2" descr="F:\Журавлеву\выборы фото\IMG_20160928_1223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3617912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 descr="F:\Журавлеву\выборы фото\IMG_20160928_1424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231900"/>
            <a:ext cx="368617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Президент школьного самоуправления</a:t>
            </a:r>
          </a:p>
        </p:txBody>
      </p:sp>
      <p:pic>
        <p:nvPicPr>
          <p:cNvPr id="1945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484313"/>
            <a:ext cx="3594100" cy="44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2984500" y="5929313"/>
            <a:ext cx="3024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>
                <a:solidFill>
                  <a:schemeClr val="bg1"/>
                </a:solidFill>
              </a:rPr>
              <a:t>Лямчева Арина Сергеевна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435975" cy="908050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2. Формирование органов местного самоуправления школьной республики «Дети России»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92500" y="1101725"/>
            <a:ext cx="1800225" cy="36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Президент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7450" y="1762125"/>
            <a:ext cx="1296988" cy="358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родители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00788" y="1722438"/>
            <a:ext cx="1800225" cy="433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Педагогический коллектив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08375" y="1758950"/>
            <a:ext cx="1800225" cy="36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Правительство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95736" y="2430016"/>
            <a:ext cx="288032" cy="3312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dirty="0"/>
              <a:t>Министерство культуры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99792" y="2430016"/>
            <a:ext cx="288032" cy="3312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dirty="0"/>
              <a:t>Министерство вокала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11660" y="2430016"/>
            <a:ext cx="504056" cy="3312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dirty="0"/>
              <a:t>Министерство науки и образования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14128" y="2439160"/>
            <a:ext cx="288032" cy="3312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dirty="0"/>
              <a:t>Министерство спорта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07904" y="2439160"/>
            <a:ext cx="288032" cy="3312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dirty="0"/>
              <a:t>Министерство хореографии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94828" y="2441456"/>
            <a:ext cx="288032" cy="3312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dirty="0"/>
              <a:t>Министерство заботы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56088" y="2420888"/>
            <a:ext cx="288032" cy="3312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dirty="0"/>
              <a:t>Министерство здравоохранения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436096" y="2439160"/>
            <a:ext cx="288032" cy="3312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dirty="0"/>
              <a:t>Министерство труда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45622" y="2427736"/>
            <a:ext cx="546860" cy="3300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dirty="0"/>
              <a:t>Министерство технической организации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940152" y="2439160"/>
            <a:ext cx="457772" cy="3312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dirty="0"/>
              <a:t>Министерство информации и печати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88224" y="2422024"/>
            <a:ext cx="288032" cy="3312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dirty="0"/>
              <a:t>Министерство художеств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16200" y="5964238"/>
            <a:ext cx="3673475" cy="3603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Коллектив классов</a:t>
            </a:r>
          </a:p>
        </p:txBody>
      </p:sp>
      <p:cxnSp>
        <p:nvCxnSpPr>
          <p:cNvPr id="24" name="Прямая со стрелкой 23"/>
          <p:cNvCxnSpPr>
            <a:stCxn id="4" idx="2"/>
            <a:endCxn id="8" idx="0"/>
          </p:cNvCxnSpPr>
          <p:nvPr/>
        </p:nvCxnSpPr>
        <p:spPr>
          <a:xfrm>
            <a:off x="4392613" y="1462088"/>
            <a:ext cx="15875" cy="2968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4" idx="2"/>
            <a:endCxn id="5" idx="0"/>
          </p:cNvCxnSpPr>
          <p:nvPr/>
        </p:nvCxnSpPr>
        <p:spPr>
          <a:xfrm flipH="1">
            <a:off x="1835150" y="1462088"/>
            <a:ext cx="2557463" cy="3000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7" idx="0"/>
          </p:cNvCxnSpPr>
          <p:nvPr/>
        </p:nvCxnSpPr>
        <p:spPr>
          <a:xfrm>
            <a:off x="4400550" y="1463675"/>
            <a:ext cx="2800350" cy="2587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1" idx="0"/>
          </p:cNvCxnSpPr>
          <p:nvPr/>
        </p:nvCxnSpPr>
        <p:spPr>
          <a:xfrm flipH="1">
            <a:off x="1763713" y="2127250"/>
            <a:ext cx="2728912" cy="3032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9" idx="0"/>
          </p:cNvCxnSpPr>
          <p:nvPr/>
        </p:nvCxnSpPr>
        <p:spPr>
          <a:xfrm flipH="1">
            <a:off x="2339975" y="2139950"/>
            <a:ext cx="2124075" cy="2905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10" idx="0"/>
          </p:cNvCxnSpPr>
          <p:nvPr/>
        </p:nvCxnSpPr>
        <p:spPr>
          <a:xfrm flipH="1">
            <a:off x="2843213" y="2127250"/>
            <a:ext cx="1619250" cy="3032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3357563" y="2139950"/>
            <a:ext cx="1104900" cy="2762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8" idx="2"/>
            <a:endCxn id="14" idx="0"/>
          </p:cNvCxnSpPr>
          <p:nvPr/>
        </p:nvCxnSpPr>
        <p:spPr>
          <a:xfrm>
            <a:off x="4408488" y="2119313"/>
            <a:ext cx="30162" cy="3222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15" idx="0"/>
          </p:cNvCxnSpPr>
          <p:nvPr/>
        </p:nvCxnSpPr>
        <p:spPr>
          <a:xfrm>
            <a:off x="4452938" y="2106613"/>
            <a:ext cx="647700" cy="3143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16" idx="0"/>
          </p:cNvCxnSpPr>
          <p:nvPr/>
        </p:nvCxnSpPr>
        <p:spPr>
          <a:xfrm>
            <a:off x="4392613" y="2082800"/>
            <a:ext cx="1187450" cy="355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endCxn id="18" idx="0"/>
          </p:cNvCxnSpPr>
          <p:nvPr/>
        </p:nvCxnSpPr>
        <p:spPr>
          <a:xfrm>
            <a:off x="4438650" y="2120900"/>
            <a:ext cx="1730375" cy="3175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19" idx="0"/>
          </p:cNvCxnSpPr>
          <p:nvPr/>
        </p:nvCxnSpPr>
        <p:spPr>
          <a:xfrm>
            <a:off x="4422775" y="2103438"/>
            <a:ext cx="2309813" cy="3190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endCxn id="17" idx="0"/>
          </p:cNvCxnSpPr>
          <p:nvPr/>
        </p:nvCxnSpPr>
        <p:spPr>
          <a:xfrm>
            <a:off x="4430713" y="2139950"/>
            <a:ext cx="2887662" cy="2873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20" idx="0"/>
            <a:endCxn id="14" idx="2"/>
          </p:cNvCxnSpPr>
          <p:nvPr/>
        </p:nvCxnSpPr>
        <p:spPr>
          <a:xfrm flipH="1" flipV="1">
            <a:off x="4438650" y="5753100"/>
            <a:ext cx="14288" cy="2111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endCxn id="13" idx="2"/>
          </p:cNvCxnSpPr>
          <p:nvPr/>
        </p:nvCxnSpPr>
        <p:spPr>
          <a:xfrm flipH="1" flipV="1">
            <a:off x="3851275" y="5751513"/>
            <a:ext cx="588963" cy="2095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20" idx="0"/>
            <a:endCxn id="15" idx="2"/>
          </p:cNvCxnSpPr>
          <p:nvPr/>
        </p:nvCxnSpPr>
        <p:spPr>
          <a:xfrm flipV="1">
            <a:off x="4452938" y="5732463"/>
            <a:ext cx="647700" cy="2317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stCxn id="20" idx="0"/>
          </p:cNvCxnSpPr>
          <p:nvPr/>
        </p:nvCxnSpPr>
        <p:spPr>
          <a:xfrm flipV="1">
            <a:off x="4452938" y="5748338"/>
            <a:ext cx="1150937" cy="2159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stCxn id="20" idx="0"/>
          </p:cNvCxnSpPr>
          <p:nvPr/>
        </p:nvCxnSpPr>
        <p:spPr>
          <a:xfrm flipV="1">
            <a:off x="4452938" y="5748338"/>
            <a:ext cx="1778000" cy="2159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stCxn id="20" idx="0"/>
          </p:cNvCxnSpPr>
          <p:nvPr/>
        </p:nvCxnSpPr>
        <p:spPr>
          <a:xfrm flipV="1">
            <a:off x="4452938" y="5753100"/>
            <a:ext cx="2286000" cy="2111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stCxn id="20" idx="0"/>
          </p:cNvCxnSpPr>
          <p:nvPr/>
        </p:nvCxnSpPr>
        <p:spPr>
          <a:xfrm flipV="1">
            <a:off x="4452938" y="5753100"/>
            <a:ext cx="2916237" cy="2111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endCxn id="12" idx="2"/>
          </p:cNvCxnSpPr>
          <p:nvPr/>
        </p:nvCxnSpPr>
        <p:spPr>
          <a:xfrm flipH="1" flipV="1">
            <a:off x="3357563" y="5751513"/>
            <a:ext cx="1119187" cy="2127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20" idx="0"/>
          </p:cNvCxnSpPr>
          <p:nvPr/>
        </p:nvCxnSpPr>
        <p:spPr>
          <a:xfrm flipH="1" flipV="1">
            <a:off x="2801938" y="5748338"/>
            <a:ext cx="1651000" cy="2159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stCxn id="20" idx="0"/>
            <a:endCxn id="9" idx="2"/>
          </p:cNvCxnSpPr>
          <p:nvPr/>
        </p:nvCxnSpPr>
        <p:spPr>
          <a:xfrm flipH="1" flipV="1">
            <a:off x="2339975" y="5741988"/>
            <a:ext cx="2112963" cy="2222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stCxn id="20" idx="0"/>
            <a:endCxn id="11" idx="2"/>
          </p:cNvCxnSpPr>
          <p:nvPr/>
        </p:nvCxnSpPr>
        <p:spPr>
          <a:xfrm flipH="1" flipV="1">
            <a:off x="1763713" y="5741988"/>
            <a:ext cx="2689225" cy="2222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>
            <a:stCxn id="8" idx="1"/>
            <a:endCxn id="5" idx="3"/>
          </p:cNvCxnSpPr>
          <p:nvPr/>
        </p:nvCxnSpPr>
        <p:spPr>
          <a:xfrm flipH="1">
            <a:off x="2484438" y="1939925"/>
            <a:ext cx="1023937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flipH="1">
            <a:off x="5308600" y="1936750"/>
            <a:ext cx="1023938" cy="31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476250"/>
            <a:ext cx="8640763" cy="5649913"/>
          </a:xfrm>
        </p:spPr>
        <p:txBody>
          <a:bodyPr/>
          <a:lstStyle/>
          <a:p>
            <a:pPr>
              <a:defRPr/>
            </a:pPr>
            <a:r>
              <a:rPr lang="ru-RU" sz="2800" u="sng" dirty="0" smtClean="0">
                <a:solidFill>
                  <a:schemeClr val="bg1"/>
                </a:solidFill>
              </a:rPr>
              <a:t>Цель урока: </a:t>
            </a:r>
            <a:r>
              <a:rPr lang="ru-RU" sz="2800" dirty="0" smtClean="0">
                <a:solidFill>
                  <a:schemeClr val="bg1"/>
                </a:solidFill>
              </a:rPr>
              <a:t>формирование и развитие представлений обучающихся о роли местного самоуправления</a:t>
            </a:r>
          </a:p>
          <a:p>
            <a:pPr>
              <a:defRPr/>
            </a:pPr>
            <a:r>
              <a:rPr lang="ru-RU" sz="2800" u="sng" dirty="0" smtClean="0">
                <a:solidFill>
                  <a:schemeClr val="bg1"/>
                </a:solidFill>
              </a:rPr>
              <a:t>Задачи: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000" u="sng" dirty="0" smtClean="0">
                <a:solidFill>
                  <a:schemeClr val="bg1"/>
                </a:solidFill>
              </a:rPr>
              <a:t>Образовательные:</a:t>
            </a:r>
            <a:r>
              <a:rPr lang="ru-RU" sz="2000" dirty="0" smtClean="0">
                <a:solidFill>
                  <a:schemeClr val="bg1"/>
                </a:solidFill>
              </a:rPr>
              <a:t> познакомить обучающихся (развить представления) с понятием «местное самоуправление» и основными направлениями его деятельности; изучить порядок организации местного самоуправления на территории непосредственного проживания учащихся; познакомить обучающихся с их возможной ролью в организации местного самоуправления;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800" u="sng" dirty="0" smtClean="0">
                <a:solidFill>
                  <a:schemeClr val="bg1"/>
                </a:solidFill>
              </a:rPr>
              <a:t>Воспитательные: </a:t>
            </a:r>
            <a:r>
              <a:rPr lang="ru-RU" sz="1800" dirty="0" smtClean="0">
                <a:solidFill>
                  <a:schemeClr val="bg1"/>
                </a:solidFill>
              </a:rPr>
              <a:t>способствовать развитию гражданской активности обучающихся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посредством использования активных приемов, методов и форм обучения, чувства патриотизма и ответственности за свою малую Родину и Россию в целом.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800" u="sng" dirty="0" smtClean="0">
                <a:solidFill>
                  <a:schemeClr val="bg1"/>
                </a:solidFill>
              </a:rPr>
              <a:t>Развивающие:</a:t>
            </a:r>
            <a:r>
              <a:rPr lang="ru-RU" sz="1800" dirty="0" smtClean="0">
                <a:solidFill>
                  <a:schemeClr val="bg1"/>
                </a:solidFill>
              </a:rPr>
              <a:t> продолжить развитие навыков самостоятельного поиска информации учащихся, ее конкретизации, обобщения и осмысления.  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:\DCIM\102MSDCF\DSC062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76250"/>
            <a:ext cx="763270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Заседание органа ученического самоуправления</a:t>
            </a:r>
          </a:p>
        </p:txBody>
      </p:sp>
      <p:pic>
        <p:nvPicPr>
          <p:cNvPr id="22531" name="Picture 2" descr="G:\DCIM\102MSDCF\DSC057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1557338"/>
            <a:ext cx="6119813" cy="458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5400" y="692150"/>
            <a:ext cx="8578850" cy="1143000"/>
          </a:xfrm>
        </p:spPr>
        <p:txBody>
          <a:bodyPr/>
          <a:lstStyle/>
          <a:p>
            <a:r>
              <a:rPr lang="ru-RU" sz="3200" smtClean="0">
                <a:solidFill>
                  <a:schemeClr val="bg1"/>
                </a:solidFill>
              </a:rPr>
              <a:t>Домашнее задание</a:t>
            </a:r>
            <a:br>
              <a:rPr lang="ru-RU" sz="3200" smtClean="0">
                <a:solidFill>
                  <a:schemeClr val="bg1"/>
                </a:solidFill>
              </a:rPr>
            </a:br>
            <a:r>
              <a:rPr lang="ru-RU" sz="3200" smtClean="0">
                <a:solidFill>
                  <a:schemeClr val="bg1"/>
                </a:solidFill>
              </a:rPr>
              <a:t>Провести анкетирование жителей с. Углянец, примерные вопросы:</a:t>
            </a:r>
            <a:r>
              <a:rPr lang="ru-RU" smtClean="0">
                <a:solidFill>
                  <a:schemeClr val="bg1"/>
                </a:solidFill>
              </a:rPr>
              <a:t/>
            </a:r>
            <a:br>
              <a:rPr lang="ru-RU" smtClean="0">
                <a:solidFill>
                  <a:schemeClr val="bg1"/>
                </a:solidFill>
              </a:rPr>
            </a:br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23555" name="Объект 2"/>
          <p:cNvSpPr>
            <a:spLocks noGrp="1"/>
          </p:cNvSpPr>
          <p:nvPr>
            <p:ph sz="half" idx="1"/>
          </p:nvPr>
        </p:nvSpPr>
        <p:spPr>
          <a:xfrm>
            <a:off x="395288" y="1700213"/>
            <a:ext cx="4248150" cy="46418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1200" smtClean="0">
                <a:solidFill>
                  <a:schemeClr val="bg1"/>
                </a:solidFill>
              </a:rPr>
              <a:t>1. Что такое местное самоуправление?</a:t>
            </a:r>
          </a:p>
          <a:p>
            <a:pPr marL="0" indent="0">
              <a:buFont typeface="Arial" charset="0"/>
              <a:buNone/>
            </a:pPr>
            <a:r>
              <a:rPr lang="ru-RU" sz="1200" smtClean="0">
                <a:solidFill>
                  <a:schemeClr val="bg1"/>
                </a:solidFill>
              </a:rPr>
              <a:t>а) представительство государства на местах, предназначенное для</a:t>
            </a:r>
          </a:p>
          <a:p>
            <a:pPr marL="0" indent="0">
              <a:buFont typeface="Arial" charset="0"/>
              <a:buNone/>
            </a:pPr>
            <a:r>
              <a:rPr lang="ru-RU" sz="1200" smtClean="0">
                <a:solidFill>
                  <a:schemeClr val="bg1"/>
                </a:solidFill>
              </a:rPr>
              <a:t>исполнения распоряжений государственной власти;</a:t>
            </a:r>
          </a:p>
          <a:p>
            <a:pPr marL="0" indent="0">
              <a:buFont typeface="Arial" charset="0"/>
              <a:buNone/>
            </a:pPr>
            <a:r>
              <a:rPr lang="ru-RU" sz="1200" smtClean="0">
                <a:solidFill>
                  <a:schemeClr val="bg1"/>
                </a:solidFill>
              </a:rPr>
              <a:t>б) форма осуществления народом своей власти, самостоятельное и под свою</a:t>
            </a:r>
          </a:p>
          <a:p>
            <a:pPr marL="0" indent="0">
              <a:buFont typeface="Arial" charset="0"/>
              <a:buNone/>
            </a:pPr>
            <a:r>
              <a:rPr lang="ru-RU" sz="1200" smtClean="0">
                <a:solidFill>
                  <a:schemeClr val="bg1"/>
                </a:solidFill>
              </a:rPr>
              <a:t>ответственность решение населением вопросов местного значения;</a:t>
            </a:r>
          </a:p>
          <a:p>
            <a:pPr marL="0" indent="0">
              <a:buFont typeface="Arial" charset="0"/>
              <a:buNone/>
            </a:pPr>
            <a:r>
              <a:rPr lang="ru-RU" sz="1200" smtClean="0">
                <a:solidFill>
                  <a:schemeClr val="bg1"/>
                </a:solidFill>
              </a:rPr>
              <a:t>в) затрудняюсь ответить.11</a:t>
            </a:r>
          </a:p>
          <a:p>
            <a:pPr marL="0" indent="0">
              <a:buFont typeface="Arial" charset="0"/>
              <a:buNone/>
            </a:pPr>
            <a:r>
              <a:rPr lang="ru-RU" sz="1200" smtClean="0">
                <a:solidFill>
                  <a:schemeClr val="bg1"/>
                </a:solidFill>
              </a:rPr>
              <a:t>2. Назовите фамилию главы муниципального образования, главы</a:t>
            </a:r>
          </a:p>
          <a:p>
            <a:pPr marL="0" indent="0">
              <a:buFont typeface="Arial" charset="0"/>
              <a:buNone/>
            </a:pPr>
            <a:r>
              <a:rPr lang="ru-RU" sz="1200" smtClean="0">
                <a:solidFill>
                  <a:schemeClr val="bg1"/>
                </a:solidFill>
              </a:rPr>
              <a:t>администрации вашего муниципального образования (при наличии).</a:t>
            </a:r>
          </a:p>
          <a:p>
            <a:pPr marL="0" indent="0">
              <a:buFont typeface="Arial" charset="0"/>
              <a:buNone/>
            </a:pPr>
            <a:r>
              <a:rPr lang="ru-RU" sz="1200" smtClean="0">
                <a:solidFill>
                  <a:schemeClr val="bg1"/>
                </a:solidFill>
              </a:rPr>
              <a:t>3. От какого органа власти в большей степени зависит жизнь людей в вашем</a:t>
            </a:r>
          </a:p>
          <a:p>
            <a:pPr marL="0" indent="0">
              <a:buFont typeface="Arial" charset="0"/>
              <a:buNone/>
            </a:pPr>
            <a:r>
              <a:rPr lang="ru-RU" sz="1200" smtClean="0">
                <a:solidFill>
                  <a:schemeClr val="bg1"/>
                </a:solidFill>
              </a:rPr>
              <a:t>муниципальном образовании?</a:t>
            </a:r>
          </a:p>
          <a:p>
            <a:pPr marL="0" indent="0">
              <a:buFont typeface="Arial" charset="0"/>
              <a:buNone/>
            </a:pPr>
            <a:r>
              <a:rPr lang="ru-RU" sz="1200" smtClean="0">
                <a:solidFill>
                  <a:schemeClr val="bg1"/>
                </a:solidFill>
              </a:rPr>
              <a:t>а) от руководства страны, Президента и правительства;</a:t>
            </a:r>
          </a:p>
          <a:p>
            <a:pPr marL="0" indent="0">
              <a:buFont typeface="Arial" charset="0"/>
              <a:buNone/>
            </a:pPr>
            <a:r>
              <a:rPr lang="ru-RU" sz="1200" smtClean="0">
                <a:solidFill>
                  <a:schemeClr val="bg1"/>
                </a:solidFill>
              </a:rPr>
              <a:t>б) от руководства области, республики;</a:t>
            </a:r>
          </a:p>
          <a:p>
            <a:pPr marL="0" indent="0">
              <a:buFont typeface="Arial" charset="0"/>
              <a:buNone/>
            </a:pPr>
            <a:r>
              <a:rPr lang="ru-RU" sz="1200" smtClean="0">
                <a:solidFill>
                  <a:schemeClr val="bg1"/>
                </a:solidFill>
              </a:rPr>
              <a:t>в) от главы города, руководства района;</a:t>
            </a:r>
          </a:p>
          <a:p>
            <a:pPr marL="0" indent="0">
              <a:buFont typeface="Arial" charset="0"/>
              <a:buNone/>
            </a:pPr>
            <a:r>
              <a:rPr lang="ru-RU" sz="1200" smtClean="0">
                <a:solidFill>
                  <a:schemeClr val="bg1"/>
                </a:solidFill>
              </a:rPr>
              <a:t>г) от других органов местного самоуправления муниципального образования</a:t>
            </a:r>
          </a:p>
          <a:p>
            <a:pPr marL="0" indent="0">
              <a:buFont typeface="Arial" charset="0"/>
              <a:buNone/>
            </a:pPr>
            <a:r>
              <a:rPr lang="ru-RU" sz="1200" smtClean="0">
                <a:solidFill>
                  <a:schemeClr val="bg1"/>
                </a:solidFill>
              </a:rPr>
              <a:t>д) затрудняюсь ответить.</a:t>
            </a:r>
          </a:p>
        </p:txBody>
      </p:sp>
      <p:sp>
        <p:nvSpPr>
          <p:cNvPr id="23556" name="Объект 3"/>
          <p:cNvSpPr>
            <a:spLocks noGrp="1"/>
          </p:cNvSpPr>
          <p:nvPr>
            <p:ph sz="half" idx="2"/>
          </p:nvPr>
        </p:nvSpPr>
        <p:spPr>
          <a:xfrm>
            <a:off x="4643438" y="2060575"/>
            <a:ext cx="4105275" cy="3960813"/>
          </a:xfrm>
        </p:spPr>
        <p:txBody>
          <a:bodyPr/>
          <a:lstStyle/>
          <a:p>
            <a:r>
              <a:rPr lang="ru-RU" sz="1200" smtClean="0">
                <a:solidFill>
                  <a:schemeClr val="bg1"/>
                </a:solidFill>
              </a:rPr>
              <a:t>4. Интересна ли вам информация о деятельности органов местного</a:t>
            </a:r>
          </a:p>
          <a:p>
            <a:r>
              <a:rPr lang="ru-RU" sz="1200" smtClean="0">
                <a:solidFill>
                  <a:schemeClr val="bg1"/>
                </a:solidFill>
              </a:rPr>
              <a:t>самоуправления?</a:t>
            </a:r>
          </a:p>
          <a:p>
            <a:r>
              <a:rPr lang="ru-RU" sz="1200" smtClean="0">
                <a:solidFill>
                  <a:schemeClr val="bg1"/>
                </a:solidFill>
              </a:rPr>
              <a:t>а) да;</a:t>
            </a:r>
          </a:p>
          <a:p>
            <a:r>
              <a:rPr lang="ru-RU" sz="1200" smtClean="0">
                <a:solidFill>
                  <a:schemeClr val="bg1"/>
                </a:solidFill>
              </a:rPr>
              <a:t>б) нет;</a:t>
            </a:r>
          </a:p>
          <a:p>
            <a:r>
              <a:rPr lang="ru-RU" sz="1200" smtClean="0">
                <a:solidFill>
                  <a:schemeClr val="bg1"/>
                </a:solidFill>
              </a:rPr>
              <a:t>в) затрудняюсь ответить.</a:t>
            </a:r>
          </a:p>
          <a:p>
            <a:r>
              <a:rPr lang="ru-RU" sz="1200" smtClean="0">
                <a:solidFill>
                  <a:schemeClr val="bg1"/>
                </a:solidFill>
              </a:rPr>
              <a:t>5. Знаете ли вы, где можете получить информацию о деятельности органов</a:t>
            </a:r>
          </a:p>
          <a:p>
            <a:r>
              <a:rPr lang="ru-RU" sz="1200" smtClean="0">
                <a:solidFill>
                  <a:schemeClr val="bg1"/>
                </a:solidFill>
              </a:rPr>
              <a:t>местного самоуправления?</a:t>
            </a:r>
          </a:p>
          <a:p>
            <a:r>
              <a:rPr lang="ru-RU" sz="1200" smtClean="0">
                <a:solidFill>
                  <a:schemeClr val="bg1"/>
                </a:solidFill>
              </a:rPr>
              <a:t>а) да;</a:t>
            </a:r>
          </a:p>
          <a:p>
            <a:r>
              <a:rPr lang="ru-RU" sz="1200" smtClean="0">
                <a:solidFill>
                  <a:schemeClr val="bg1"/>
                </a:solidFill>
              </a:rPr>
              <a:t>б) нет;</a:t>
            </a:r>
          </a:p>
          <a:p>
            <a:r>
              <a:rPr lang="ru-RU" sz="1200" smtClean="0">
                <a:solidFill>
                  <a:schemeClr val="bg1"/>
                </a:solidFill>
              </a:rPr>
              <a:t>в) затрудняюсь ответить.</a:t>
            </a: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4465638" y="5157788"/>
            <a:ext cx="439261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>
                <a:solidFill>
                  <a:schemeClr val="bg1"/>
                </a:solidFill>
              </a:rPr>
              <a:t>* Составить краткую аналитическую справку и графики распределения ответов</a:t>
            </a:r>
          </a:p>
          <a:p>
            <a:pPr algn="ctr"/>
            <a:r>
              <a:rPr lang="ru-RU">
                <a:solidFill>
                  <a:schemeClr val="bg1"/>
                </a:solidFill>
              </a:rPr>
              <a:t>по результатам анкетирования.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3633788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660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ъект 2"/>
          <p:cNvSpPr>
            <a:spLocks noGrp="1"/>
          </p:cNvSpPr>
          <p:nvPr>
            <p:ph idx="1"/>
          </p:nvPr>
        </p:nvSpPr>
        <p:spPr>
          <a:xfrm>
            <a:off x="3563938" y="765175"/>
            <a:ext cx="5256212" cy="423227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««Каждый, кто готов брать на себя</a:t>
            </a:r>
          </a:p>
          <a:p>
            <a:pPr marL="0" indent="0" algn="ctr"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ответственность, должен быть вовлечён в реализацию планов развития</a:t>
            </a:r>
          </a:p>
          <a:p>
            <a:pPr marL="0" indent="0" algn="ctr"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страны, конкретных регионов и муниципалитетов…».</a:t>
            </a:r>
          </a:p>
          <a:p>
            <a:pPr marL="0" indent="0" algn="ctr"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Президент России В.В. Путин»</a:t>
            </a:r>
          </a:p>
        </p:txBody>
      </p:sp>
      <p:pic>
        <p:nvPicPr>
          <p:cNvPr id="4099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3008312" cy="344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179388" y="333375"/>
            <a:ext cx="8713787" cy="1857375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chemeClr val="bg1"/>
                </a:solidFill>
                <a:latin typeface="Arial" charset="0"/>
              </a:rPr>
              <a:t>21апреля - День местного</a:t>
            </a:r>
            <a:br>
              <a:rPr lang="ru-RU" altLang="ru-RU" sz="3600" smtClean="0">
                <a:solidFill>
                  <a:schemeClr val="bg1"/>
                </a:solidFill>
                <a:latin typeface="Arial" charset="0"/>
              </a:rPr>
            </a:br>
            <a:r>
              <a:rPr lang="ru-RU" altLang="ru-RU" sz="3600" smtClean="0">
                <a:solidFill>
                  <a:schemeClr val="bg1"/>
                </a:solidFill>
                <a:latin typeface="Arial" charset="0"/>
              </a:rPr>
              <a:t>самоуправления, развития демократии и гражданского общества. </a:t>
            </a:r>
          </a:p>
        </p:txBody>
      </p:sp>
      <p:pic>
        <p:nvPicPr>
          <p:cNvPr id="5123" name="Picture 9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708275"/>
            <a:ext cx="6140450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chemeClr val="bg1"/>
                </a:solidFill>
                <a:latin typeface="Arial" charset="0"/>
              </a:rPr>
              <a:t>Работа учащихся с Федеральным законом</a:t>
            </a:r>
            <a:br>
              <a:rPr lang="ru-RU" altLang="ru-RU" sz="2800" smtClean="0">
                <a:solidFill>
                  <a:schemeClr val="bg1"/>
                </a:solidFill>
                <a:latin typeface="Arial" charset="0"/>
              </a:rPr>
            </a:br>
            <a:r>
              <a:rPr lang="ru-RU" altLang="ru-RU" sz="2800" smtClean="0">
                <a:solidFill>
                  <a:schemeClr val="bg1"/>
                </a:solidFill>
                <a:latin typeface="Arial" charset="0"/>
              </a:rPr>
              <a:t> № 131 «Об общих принципах организации местного самоуправления в Российской</a:t>
            </a:r>
            <a:br>
              <a:rPr lang="ru-RU" altLang="ru-RU" sz="2800" smtClean="0">
                <a:solidFill>
                  <a:schemeClr val="bg1"/>
                </a:solidFill>
                <a:latin typeface="Arial" charset="0"/>
              </a:rPr>
            </a:br>
            <a:r>
              <a:rPr lang="ru-RU" altLang="ru-RU" sz="2800" smtClean="0">
                <a:solidFill>
                  <a:schemeClr val="bg1"/>
                </a:solidFill>
                <a:latin typeface="Arial" charset="0"/>
              </a:rPr>
              <a:t>Федерации» (от 06.10.2003 № 131-ФЗ»</a:t>
            </a:r>
          </a:p>
        </p:txBody>
      </p:sp>
      <p:sp>
        <p:nvSpPr>
          <p:cNvPr id="6147" name="Объект 1"/>
          <p:cNvSpPr>
            <a:spLocks noGrp="1"/>
          </p:cNvSpPr>
          <p:nvPr>
            <p:ph idx="1"/>
          </p:nvPr>
        </p:nvSpPr>
        <p:spPr>
          <a:xfrm>
            <a:off x="2555875" y="2276475"/>
            <a:ext cx="6337300" cy="38496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Вопросы к документу:</a:t>
            </a:r>
          </a:p>
          <a:p>
            <a:pPr marL="0" indent="0"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1) определите</a:t>
            </a:r>
          </a:p>
          <a:p>
            <a:pPr marL="0" indent="0"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основные принципы организации местного самоуправления в Российской</a:t>
            </a:r>
          </a:p>
          <a:p>
            <a:pPr marL="0" indent="0"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Федерации? </a:t>
            </a:r>
          </a:p>
        </p:txBody>
      </p:sp>
      <p:pic>
        <p:nvPicPr>
          <p:cNvPr id="6148" name="Picture 5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20938"/>
            <a:ext cx="2108200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chemeClr val="bg1"/>
                </a:solidFill>
              </a:rPr>
              <a:t>Основные принципы организации местного самоуправления в Российской Федерации: </a:t>
            </a: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395288" y="1412875"/>
            <a:ext cx="8569325" cy="47132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1800" smtClean="0">
                <a:solidFill>
                  <a:schemeClr val="bg1"/>
                </a:solidFill>
              </a:rPr>
              <a:t>1) самостоятельность населения в решении вопросов местного значения;</a:t>
            </a:r>
          </a:p>
          <a:p>
            <a:pPr marL="0" indent="0">
              <a:buFont typeface="Arial" charset="0"/>
              <a:buNone/>
            </a:pPr>
            <a:r>
              <a:rPr lang="ru-RU" sz="1800" smtClean="0">
                <a:solidFill>
                  <a:schemeClr val="bg1"/>
                </a:solidFill>
              </a:rPr>
              <a:t>2) организационное обособление местного самоуправления, его органов в системе управления государством и взаимодействие с органами государственной власти в решении общих задач;</a:t>
            </a:r>
          </a:p>
          <a:p>
            <a:pPr marL="0" indent="0">
              <a:buFont typeface="Arial" charset="0"/>
              <a:buNone/>
            </a:pPr>
            <a:r>
              <a:rPr lang="ru-RU" sz="1800" smtClean="0">
                <a:solidFill>
                  <a:schemeClr val="bg1"/>
                </a:solidFill>
              </a:rPr>
              <a:t>3) соответствие материальных и финансовых ресурсов местного самоуправления его полномочиям;</a:t>
            </a:r>
          </a:p>
          <a:p>
            <a:pPr marL="0" indent="0">
              <a:buFont typeface="Arial" charset="0"/>
              <a:buNone/>
            </a:pPr>
            <a:r>
              <a:rPr lang="ru-RU" sz="1800" smtClean="0">
                <a:solidFill>
                  <a:schemeClr val="bg1"/>
                </a:solidFill>
              </a:rPr>
              <a:t>4) ответственность органов и должностных лиц местного самоуправления перед населением;</a:t>
            </a:r>
          </a:p>
          <a:p>
            <a:pPr marL="0" indent="0">
              <a:buFont typeface="Arial" charset="0"/>
              <a:buNone/>
            </a:pPr>
            <a:r>
              <a:rPr lang="ru-RU" sz="1800" smtClean="0">
                <a:solidFill>
                  <a:schemeClr val="bg1"/>
                </a:solidFill>
              </a:rPr>
              <a:t>5) многообразие организационных форм осуществления местного самоуправления;</a:t>
            </a:r>
          </a:p>
          <a:p>
            <a:pPr marL="0" indent="0">
              <a:buFont typeface="Arial" charset="0"/>
              <a:buNone/>
            </a:pPr>
            <a:r>
              <a:rPr lang="ru-RU" sz="1800" smtClean="0">
                <a:solidFill>
                  <a:schemeClr val="bg1"/>
                </a:solidFill>
              </a:rPr>
              <a:t>6) соблюдение прав и свобод человека и гражданина;</a:t>
            </a:r>
          </a:p>
          <a:p>
            <a:pPr marL="0" indent="0">
              <a:buFont typeface="Arial" charset="0"/>
              <a:buNone/>
            </a:pPr>
            <a:r>
              <a:rPr lang="ru-RU" sz="1800" smtClean="0">
                <a:solidFill>
                  <a:schemeClr val="bg1"/>
                </a:solidFill>
              </a:rPr>
              <a:t>7) законность в организации и деятельности местного самоуправления;</a:t>
            </a:r>
          </a:p>
          <a:p>
            <a:pPr marL="0" indent="0">
              <a:buFont typeface="Arial" charset="0"/>
              <a:buNone/>
            </a:pPr>
            <a:r>
              <a:rPr lang="ru-RU" sz="1800" smtClean="0">
                <a:solidFill>
                  <a:schemeClr val="bg1"/>
                </a:solidFill>
              </a:rPr>
              <a:t>8) гласность деятельности местного самоуправления;</a:t>
            </a:r>
          </a:p>
          <a:p>
            <a:pPr marL="0" indent="0">
              <a:buFont typeface="Arial" charset="0"/>
              <a:buNone/>
            </a:pPr>
            <a:r>
              <a:rPr lang="ru-RU" sz="1800" smtClean="0">
                <a:solidFill>
                  <a:schemeClr val="bg1"/>
                </a:solidFill>
              </a:rPr>
              <a:t>9) сочетание коллегиальности и единоначалия в деятельности местного самоуправления;</a:t>
            </a:r>
          </a:p>
          <a:p>
            <a:pPr marL="0" indent="0">
              <a:buFont typeface="Arial" charset="0"/>
              <a:buNone/>
            </a:pPr>
            <a:r>
              <a:rPr lang="ru-RU" sz="1800" smtClean="0">
                <a:solidFill>
                  <a:schemeClr val="bg1"/>
                </a:solidFill>
              </a:rPr>
              <a:t>10) государственные гарантии местного самоуправления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68313" y="22225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Местное самоуправление 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323850" y="981075"/>
            <a:ext cx="8712200" cy="49291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800" smtClean="0">
                <a:solidFill>
                  <a:schemeClr val="bg1"/>
                </a:solidFill>
              </a:rPr>
              <a:t>это форма осуществления народом своей власти, самостоятельная и под свою ответственность деятельность населения по решению непосредственно или через органы местного самоуправления вопросов местного значения, исходя из интересов населения, его исторических и местных традиций.</a:t>
            </a:r>
          </a:p>
          <a:p>
            <a:pPr marL="0" indent="0">
              <a:buFont typeface="Arial" charset="0"/>
              <a:buNone/>
            </a:pPr>
            <a:endParaRPr lang="ru-RU" sz="2800" smtClean="0">
              <a:solidFill>
                <a:schemeClr val="bg1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ru-RU" sz="2800" smtClean="0">
                <a:solidFill>
                  <a:schemeClr val="bg1"/>
                </a:solidFill>
              </a:rPr>
              <a:t>Найдите в школьном словаре по обществознанию иную формулировку определения «Местное самоуправление»?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Полномочия органов местного самоуправления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4643438" y="1557338"/>
            <a:ext cx="4249737" cy="4568825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управление муниципальной собственностью, </a:t>
            </a:r>
          </a:p>
          <a:p>
            <a:r>
              <a:rPr lang="ru-RU" sz="2800" smtClean="0">
                <a:solidFill>
                  <a:schemeClr val="bg1"/>
                </a:solidFill>
              </a:rPr>
              <a:t>охрана общественного порядка,</a:t>
            </a:r>
          </a:p>
          <a:p>
            <a:r>
              <a:rPr lang="ru-RU" sz="2800" smtClean="0">
                <a:solidFill>
                  <a:schemeClr val="bg1"/>
                </a:solidFill>
              </a:rPr>
              <a:t>организация коммунально-бытовых и социально-культурных услуг и пр.</a:t>
            </a:r>
          </a:p>
        </p:txBody>
      </p:sp>
      <p:pic>
        <p:nvPicPr>
          <p:cNvPr id="9220" name="Picture 7" descr="Картинки по запросу местное самоуправление к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2276475"/>
            <a:ext cx="388937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Пути осуществления местного самоуправления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187450" y="1557338"/>
            <a:ext cx="2952750" cy="792162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076825" y="1557338"/>
            <a:ext cx="2735263" cy="792162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468313" y="2420938"/>
            <a:ext cx="3311525" cy="15843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Прямое волеизъявление граждан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64163" y="2420938"/>
            <a:ext cx="3311525" cy="15843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Через органы местного самоуправления</a:t>
            </a:r>
          </a:p>
        </p:txBody>
      </p:sp>
      <p:cxnSp>
        <p:nvCxnSpPr>
          <p:cNvPr id="11" name="Прямая со стрелкой 10"/>
          <p:cNvCxnSpPr>
            <a:stCxn id="8" idx="2"/>
          </p:cNvCxnSpPr>
          <p:nvPr/>
        </p:nvCxnSpPr>
        <p:spPr>
          <a:xfrm>
            <a:off x="2124075" y="4005263"/>
            <a:ext cx="0" cy="79216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1111250" y="4797425"/>
            <a:ext cx="2016125" cy="100806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Выборы, референдумы, собрания, сходы</a:t>
            </a:r>
          </a:p>
        </p:txBody>
      </p:sp>
      <p:pic>
        <p:nvPicPr>
          <p:cNvPr id="10249" name="Picture 4" descr="Картинки по запросу картинка референд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221163"/>
            <a:ext cx="3425825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786</Words>
  <Application>Microsoft Office PowerPoint</Application>
  <PresentationFormat>Экран (4:3)</PresentationFormat>
  <Paragraphs>114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Calibri</vt:lpstr>
      <vt:lpstr>Arial</vt:lpstr>
      <vt:lpstr>Times New Roman</vt:lpstr>
      <vt:lpstr>Тема Office</vt:lpstr>
      <vt:lpstr> Тема «Урок местного самоуправления»</vt:lpstr>
      <vt:lpstr>Презентация PowerPoint</vt:lpstr>
      <vt:lpstr>Презентация PowerPoint</vt:lpstr>
      <vt:lpstr>21апреля - День местного самоуправления, развития демократии и гражданского общества. </vt:lpstr>
      <vt:lpstr>Работа учащихся с Федеральным законом  № 131 «Об общих принципах организации местного самоуправления в Российской Федерации» (от 06.10.2003 № 131-ФЗ»</vt:lpstr>
      <vt:lpstr>Основные принципы организации местного самоуправления в Российской Федерации: </vt:lpstr>
      <vt:lpstr>Местное самоуправление </vt:lpstr>
      <vt:lpstr>Полномочия органов местного самоуправления</vt:lpstr>
      <vt:lpstr>Пути осуществления местного самоуправления</vt:lpstr>
      <vt:lpstr>Органы местного самоуправления</vt:lpstr>
      <vt:lpstr>Приведите примеры местного самоуправления городского округа г. Воронеж?</vt:lpstr>
      <vt:lpstr>Работа учащихся с Уставом г. Воронежа Глава II СИСТЕМА МЕСТНОГО САМОУПРАВЛЕНИЯ ГОРОДСКОГО ОКРУГА ГОРОД ВОРОНЕЖ</vt:lpstr>
      <vt:lpstr>Структура органов местного самоуправления городского округа Воронеж</vt:lpstr>
      <vt:lpstr>Приведите примеры местного самоуправления в с. Углянец?</vt:lpstr>
      <vt:lpstr>Формирование органов местного самоуправления в МКОУ «Углянская СОШ»</vt:lpstr>
      <vt:lpstr>Кандидаты</vt:lpstr>
      <vt:lpstr>Голосование и подсчет голосов</vt:lpstr>
      <vt:lpstr>Президент школьного самоуправления</vt:lpstr>
      <vt:lpstr>2. Формирование органов местного самоуправления школьной республики «Дети России»</vt:lpstr>
      <vt:lpstr>Презентация PowerPoint</vt:lpstr>
      <vt:lpstr>Заседание органа ученического самоуправления</vt:lpstr>
      <vt:lpstr>Домашнее задание Провести анкетирование жителей с. Углянец, примерные вопросы: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ViTark</dc:creator>
  <cp:lastModifiedBy>Скрынникова</cp:lastModifiedBy>
  <cp:revision>51</cp:revision>
  <dcterms:created xsi:type="dcterms:W3CDTF">2011-07-01T18:27:45Z</dcterms:created>
  <dcterms:modified xsi:type="dcterms:W3CDTF">2017-03-29T08:58:07Z</dcterms:modified>
</cp:coreProperties>
</file>