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4" r:id="rId10"/>
    <p:sldId id="266" r:id="rId11"/>
    <p:sldId id="263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809-CC48-4BFF-8101-C1400436D26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9115-2036-4EFE-9292-7DFA4EB4E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8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809-CC48-4BFF-8101-C1400436D26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9115-2036-4EFE-9292-7DFA4EB4E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63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809-CC48-4BFF-8101-C1400436D26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9115-2036-4EFE-9292-7DFA4EB4E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81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809-CC48-4BFF-8101-C1400436D26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9115-2036-4EFE-9292-7DFA4EB4E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3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809-CC48-4BFF-8101-C1400436D26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9115-2036-4EFE-9292-7DFA4EB4E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3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809-CC48-4BFF-8101-C1400436D26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9115-2036-4EFE-9292-7DFA4EB4E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2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809-CC48-4BFF-8101-C1400436D26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9115-2036-4EFE-9292-7DFA4EB4E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809-CC48-4BFF-8101-C1400436D26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9115-2036-4EFE-9292-7DFA4EB4E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2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809-CC48-4BFF-8101-C1400436D26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9115-2036-4EFE-9292-7DFA4EB4E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3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809-CC48-4BFF-8101-C1400436D26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9115-2036-4EFE-9292-7DFA4EB4E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46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809-CC48-4BFF-8101-C1400436D26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9115-2036-4EFE-9292-7DFA4EB4E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0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CE809-CC48-4BFF-8101-C1400436D26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09115-2036-4EFE-9292-7DFA4EB4E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4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268" y="423333"/>
            <a:ext cx="10185400" cy="2856605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latin typeface="Monotype Corsiva" panose="03010101010201010101" pitchFamily="66" charset="0"/>
              </a:rPr>
              <a:t>Тема: «Предпринимательская деятельность»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  <p:pic>
        <p:nvPicPr>
          <p:cNvPr id="4" name="Picture 4" descr="http://www.oblivsk.ru/raznoe/torgovlya_obsh_pit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268" y="2806046"/>
            <a:ext cx="2017712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komu-biznes.ru/wp-content/uploads/2012/02/Skolko-stoit-stat-proedprinimatel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35" y="3750717"/>
            <a:ext cx="3597994" cy="23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91254" y="328613"/>
            <a:ext cx="76692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МУНИЦИПАЛЬНОЕ КАЗЕННОЕ ОБЩЕОБРАЗОВАТЕЛЬНОЕ УЧРЕЖДЕНИЕ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«УГЛЯНСКАЯ СРЕДНЯЯ ОБЩЕОБРАЗОВАТЕЛЬНАЯ ШКОЛА» ВЕРХНЕХАВСКОГО МУНИЦИПАЛЬНОГО РАЙОНА ВОРОНЕЖСКОЙ ОБЛАСТИ</a:t>
            </a: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961131" y="4077381"/>
            <a:ext cx="3709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Выполнил: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учитель истории и обществознания                                                                                        МКОУ «Углянская СОШ»                                                                                           Фирсова Ирина Игоревна</a:t>
            </a:r>
          </a:p>
        </p:txBody>
      </p:sp>
    </p:spTree>
    <p:extLst>
      <p:ext uri="{BB962C8B-B14F-4D97-AF65-F5344CB8AC3E}">
        <p14:creationId xmlns:p14="http://schemas.microsoft.com/office/powerpoint/2010/main" val="3315963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95470" y="450761"/>
            <a:ext cx="7263685" cy="13136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Формы предпринимательской деятельности</a:t>
            </a:r>
            <a:endParaRPr lang="ru-RU" sz="4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8941" y="2253803"/>
            <a:ext cx="3850783" cy="19575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Индивидуальное частное предприятие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38035" y="2253803"/>
            <a:ext cx="3479442" cy="19575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Товарищество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85788" y="2253802"/>
            <a:ext cx="3850783" cy="19575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Акционерное общество</a:t>
            </a:r>
            <a:endParaRPr lang="ru-RU" sz="3200" dirty="0"/>
          </a:p>
        </p:txBody>
      </p:sp>
      <p:cxnSp>
        <p:nvCxnSpPr>
          <p:cNvPr id="9" name="Прямая со стрелкой 8"/>
          <p:cNvCxnSpPr>
            <a:stCxn id="4" idx="2"/>
            <a:endCxn id="5" idx="0"/>
          </p:cNvCxnSpPr>
          <p:nvPr/>
        </p:nvCxnSpPr>
        <p:spPr>
          <a:xfrm flipH="1">
            <a:off x="2144333" y="1764406"/>
            <a:ext cx="3882980" cy="48939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 flipH="1">
            <a:off x="6010143" y="1764406"/>
            <a:ext cx="17170" cy="48939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7" idx="0"/>
          </p:cNvCxnSpPr>
          <p:nvPr/>
        </p:nvCxnSpPr>
        <p:spPr>
          <a:xfrm>
            <a:off x="6027313" y="1764406"/>
            <a:ext cx="3983867" cy="48939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18940" y="4559122"/>
            <a:ext cx="3850784" cy="10560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Один собственник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67202" y="4559121"/>
            <a:ext cx="3550275" cy="10560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Несколько собственников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75940" y="4559121"/>
            <a:ext cx="3850783" cy="10560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Объединение денежных средств посредством продажи акций</a:t>
            </a:r>
            <a:endParaRPr lang="ru-RU" sz="2400" dirty="0"/>
          </a:p>
        </p:txBody>
      </p:sp>
      <p:cxnSp>
        <p:nvCxnSpPr>
          <p:cNvPr id="18" name="Прямая со стрелкой 17"/>
          <p:cNvCxnSpPr>
            <a:stCxn id="5" idx="2"/>
            <a:endCxn id="14" idx="0"/>
          </p:cNvCxnSpPr>
          <p:nvPr/>
        </p:nvCxnSpPr>
        <p:spPr>
          <a:xfrm flipH="1">
            <a:off x="2144332" y="4211392"/>
            <a:ext cx="1" cy="347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091711" y="4211392"/>
            <a:ext cx="1" cy="347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0101331" y="4211391"/>
            <a:ext cx="1" cy="347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8940" y="5753481"/>
            <a:ext cx="1180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Акция</a:t>
            </a:r>
            <a:r>
              <a:rPr lang="ru-RU" sz="2400" dirty="0" smtClean="0"/>
              <a:t> – ценная бумага, свидетельствующая о вложении капитала в акционерное общество и подтверждающая право на получение части его прибыли.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848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248" y="154546"/>
            <a:ext cx="10493062" cy="105962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3. Малое предпринимательство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699" y="1068947"/>
            <a:ext cx="11732653" cy="53962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Малое предприятие </a:t>
            </a:r>
            <a:r>
              <a:rPr lang="ru-RU" dirty="0" smtClean="0"/>
              <a:t>– предприятие любой формы собственности, характеризуемое ограниченным числом работников и незначительным объемом выпускаемой продукции.</a:t>
            </a:r>
            <a:endParaRPr lang="ru-RU" dirty="0"/>
          </a:p>
        </p:txBody>
      </p:sp>
      <p:pic>
        <p:nvPicPr>
          <p:cNvPr id="7170" name="Picture 2" descr="http://psl.by/wp-content/uploads/2012/01/6eeb27bc2df829beb80ce95f32be49a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239">
            <a:off x="9308606" y="2107803"/>
            <a:ext cx="21907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039414" y="2343957"/>
            <a:ext cx="5344732" cy="14166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Признаки малого предпринимательства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4699" y="4018208"/>
            <a:ext cx="3940935" cy="25500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cap="small" dirty="0"/>
              <a:t>определенное количество наемных работников – в промышленности, строительстве и транспорте 100 чел; в С/Х до 60 чел; в розничной торговле и бытовом обслуживании до 30; в оптовой торговле и других отраслях до 50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75787" y="4018209"/>
            <a:ext cx="2973944" cy="25464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cap="small" dirty="0"/>
              <a:t>доля участия государственных, общественных и религиозных организаций не должна превышать 25%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39884" y="4018203"/>
            <a:ext cx="3406459" cy="25464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cap="small" dirty="0"/>
              <a:t>ограниченное разделение труда: владелец, работник и управляющий – одно лицо; совмещенные профессии</a:t>
            </a:r>
            <a:endParaRPr lang="ru-RU" sz="2000" dirty="0"/>
          </a:p>
        </p:txBody>
      </p:sp>
      <p:cxnSp>
        <p:nvCxnSpPr>
          <p:cNvPr id="9" name="Прямая со стрелкой 8"/>
          <p:cNvCxnSpPr>
            <a:stCxn id="4" idx="2"/>
            <a:endCxn id="5" idx="0"/>
          </p:cNvCxnSpPr>
          <p:nvPr/>
        </p:nvCxnSpPr>
        <p:spPr>
          <a:xfrm flipH="1">
            <a:off x="2215167" y="3760633"/>
            <a:ext cx="3496613" cy="257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5711780" y="3760633"/>
            <a:ext cx="0" cy="257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8" idx="0"/>
          </p:cNvCxnSpPr>
          <p:nvPr/>
        </p:nvCxnSpPr>
        <p:spPr>
          <a:xfrm>
            <a:off x="5711780" y="3760633"/>
            <a:ext cx="3331334" cy="257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322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nvest-trend.ru/img/000x_232905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1" y="3241595"/>
            <a:ext cx="2157822" cy="293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В России создан специальный фонд поддержки малого предпринимательства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2874" y="1879645"/>
            <a:ext cx="7726251" cy="2012902"/>
          </a:xfrm>
        </p:spPr>
        <p:txBody>
          <a:bodyPr/>
          <a:lstStyle/>
          <a:p>
            <a:r>
              <a:rPr lang="ru-RU" dirty="0" smtClean="0"/>
              <a:t>Малым предприятиям предоставляются льготы</a:t>
            </a:r>
          </a:p>
          <a:p>
            <a:r>
              <a:rPr lang="ru-RU" dirty="0" smtClean="0"/>
              <a:t>Упрощаются правила регистрации</a:t>
            </a:r>
          </a:p>
          <a:p>
            <a:r>
              <a:rPr lang="ru-RU" dirty="0" smtClean="0"/>
              <a:t>Предоставляются государственные заказы</a:t>
            </a:r>
            <a:endParaRPr lang="ru-RU" dirty="0"/>
          </a:p>
        </p:txBody>
      </p:sp>
      <p:pic>
        <p:nvPicPr>
          <p:cNvPr id="8196" name="Picture 4" descr="http://mediasubs.ru/group/uploads/se/sekretyi-deneg/image/1388824585-406417-19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71" y="3382266"/>
            <a:ext cx="3729507" cy="27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rkuzn.pnzreg.ru/files/kuzneck_pnzreg_ru/economic_potential/133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16" y="3675029"/>
            <a:ext cx="3965663" cy="298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67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Домашнее задание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342" y="1825625"/>
            <a:ext cx="8267163" cy="4351338"/>
          </a:xfrm>
        </p:spPr>
        <p:txBody>
          <a:bodyPr/>
          <a:lstStyle/>
          <a:p>
            <a:r>
              <a:rPr lang="ru-RU" sz="3600" dirty="0" smtClean="0"/>
              <a:t>§16  «Предпринимательская деятельность»</a:t>
            </a:r>
          </a:p>
          <a:p>
            <a:r>
              <a:rPr lang="ru-RU" sz="3600" dirty="0" smtClean="0"/>
              <a:t>Вопросы 1-6 (Проверяем себя)</a:t>
            </a:r>
          </a:p>
          <a:p>
            <a:r>
              <a:rPr lang="ru-RU" sz="3600" dirty="0" smtClean="0"/>
              <a:t>Вопрос 1 в классе и дома </a:t>
            </a:r>
            <a:r>
              <a:rPr lang="ru-RU" sz="3600" dirty="0" smtClean="0">
                <a:solidFill>
                  <a:srgbClr val="FF0000"/>
                </a:solidFill>
              </a:rPr>
              <a:t>(письменно) </a:t>
            </a:r>
            <a:r>
              <a:rPr lang="ru-RU" sz="3600" dirty="0" smtClean="0"/>
              <a:t>т.е. принести вырезки из газет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s://encrypted-tbn2.gstatic.com/images?q=tbn:ANd9GcT22aLqxYkxBhMo1VYFYB9feMjySc5E75i2BOiUYfeq24JQEX5W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05" y="2256427"/>
            <a:ext cx="3207002" cy="28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9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План: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7196" y="2160475"/>
            <a:ext cx="6837608" cy="290092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latin typeface="Monotype Corsiva" panose="03010101010201010101" pitchFamily="66" charset="0"/>
              </a:rPr>
              <a:t>Предпринимательство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Monotype Corsiva" panose="03010101010201010101" pitchFamily="66" charset="0"/>
              </a:rPr>
              <a:t>Фирмы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Monotype Corsiva" panose="03010101010201010101" pitchFamily="66" charset="0"/>
              </a:rPr>
              <a:t>Малое предпринимательство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6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1</a:t>
            </a:r>
            <a:r>
              <a:rPr lang="ru-RU" sz="7200" dirty="0" smtClean="0">
                <a:latin typeface="Monotype Corsiva" panose="03010101010201010101" pitchFamily="66" charset="0"/>
              </a:rPr>
              <a:t>. Предпринимательство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Предпринимательство</a:t>
            </a:r>
            <a:r>
              <a:rPr lang="ru-RU" dirty="0" smtClean="0"/>
              <a:t> – это самостоятельно осуществляемая на свой страх и риск деятельность, направленная на систематическое получение прибыли.</a:t>
            </a:r>
            <a:endParaRPr lang="ru-RU" dirty="0"/>
          </a:p>
        </p:txBody>
      </p:sp>
      <p:pic>
        <p:nvPicPr>
          <p:cNvPr id="2050" name="Picture 2" descr="http://www.racessport.ru/UserFiles/Image/Vily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97" y="3168727"/>
            <a:ext cx="2867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-dk.kiev.ua/upload/shopCategories/carol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24" y="3168727"/>
            <a:ext cx="4690593" cy="315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214" y="3490175"/>
            <a:ext cx="12106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00B0F0"/>
                </a:solidFill>
              </a:rPr>
              <a:t>?</a:t>
            </a:r>
            <a:endParaRPr lang="ru-RU" sz="150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617" y="3490175"/>
            <a:ext cx="12106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00B0F0"/>
                </a:solidFill>
              </a:rPr>
              <a:t>?</a:t>
            </a:r>
            <a:endParaRPr lang="ru-RU" sz="15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2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onotype Corsiva" panose="03010101010201010101" pitchFamily="66" charset="0"/>
              </a:rPr>
              <a:t>Ответьте на вопросы: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4000" dirty="0" smtClean="0"/>
              <a:t>Как вы думаете из какого это закона?</a:t>
            </a:r>
          </a:p>
          <a:p>
            <a:pPr marL="514350" indent="-514350">
              <a:buAutoNum type="arabicParenR"/>
            </a:pPr>
            <a:r>
              <a:rPr lang="ru-RU" sz="4000" dirty="0" smtClean="0"/>
              <a:t>Какая статья?</a:t>
            </a:r>
          </a:p>
          <a:p>
            <a:pPr marL="514350" indent="-514350">
              <a:buAutoNum type="arabicParenR"/>
            </a:pPr>
            <a:r>
              <a:rPr lang="ru-RU" sz="4000" dirty="0" smtClean="0"/>
              <a:t>Что в ней сказано?</a:t>
            </a:r>
            <a:endParaRPr lang="ru-RU" sz="4000" dirty="0"/>
          </a:p>
        </p:txBody>
      </p:sp>
      <p:sp>
        <p:nvSpPr>
          <p:cNvPr id="4" name="AutoShape 2" descr="http://all-biz.net/wp-content/uploads/2012/05/voprpos-otvet.jpg"/>
          <p:cNvSpPr>
            <a:spLocks noChangeAspect="1" noChangeArrowheads="1"/>
          </p:cNvSpPr>
          <p:nvPr/>
        </p:nvSpPr>
        <p:spPr bwMode="auto">
          <a:xfrm>
            <a:off x="7200318" y="3371469"/>
            <a:ext cx="2948233" cy="294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all-biz.net/wp-content/uploads/2012/05/voprpos-otv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27" y="2648271"/>
            <a:ext cx="3787351" cy="378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67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427" y="231820"/>
            <a:ext cx="11281893" cy="594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Monotype Corsiva" panose="03010101010201010101" pitchFamily="66" charset="0"/>
              </a:rPr>
              <a:t>Предпринимательской деятельностью могут заниматься граждане достигшие совершеннолетия</a:t>
            </a:r>
          </a:p>
          <a:p>
            <a:pPr marL="0" indent="0" algn="ctr">
              <a:buNone/>
            </a:pPr>
            <a:endParaRPr lang="ru-RU" sz="3600" dirty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sz="3600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sz="36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3600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http://yamobi.ru/i/posts/rec000053/img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5" y="2047740"/>
            <a:ext cx="5041989" cy="378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littledoremi.com/wp-content/uploads/2011/04/white-iphone-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31" y="2047740"/>
            <a:ext cx="5041989" cy="378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21717" y="2749843"/>
            <a:ext cx="12106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00B0F0"/>
                </a:solidFill>
              </a:rPr>
              <a:t>?</a:t>
            </a:r>
            <a:endParaRPr lang="ru-RU" sz="15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487" y="463638"/>
            <a:ext cx="11423561" cy="60530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Экономическая свобода </a:t>
            </a:r>
            <a:r>
              <a:rPr lang="ru-RU" dirty="0" smtClean="0"/>
              <a:t>– определенные права, гарантирующие самостоятельность принятия решений по поиску, выбору вида, формы и сферы хозяйственной деятельности, методов ее осуществления, использования произведенного продукта и полученного дохода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b="1" dirty="0" smtClean="0"/>
              <a:t>Значимые </a:t>
            </a:r>
            <a:r>
              <a:rPr lang="ru-RU" b="1" dirty="0"/>
              <a:t>ф</a:t>
            </a:r>
            <a:r>
              <a:rPr lang="ru-RU" b="1" dirty="0" smtClean="0"/>
              <a:t>ункции предпринимательской деятельности для общества:</a:t>
            </a:r>
          </a:p>
          <a:p>
            <a:pPr marL="514350" indent="-514350">
              <a:buAutoNum type="arabicParenR"/>
            </a:pPr>
            <a:r>
              <a:rPr lang="ru-RU" dirty="0" smtClean="0"/>
              <a:t>Способствует развитию национальной экономики</a:t>
            </a:r>
          </a:p>
          <a:p>
            <a:pPr marL="514350" indent="-514350">
              <a:buAutoNum type="arabicParenR"/>
            </a:pPr>
            <a:r>
              <a:rPr lang="ru-RU" dirty="0" smtClean="0"/>
              <a:t>Создание многочисленных рабочих мест</a:t>
            </a:r>
          </a:p>
          <a:p>
            <a:pPr marL="514350" indent="-514350">
              <a:buAutoNum type="arabicParenR"/>
            </a:pPr>
            <a:r>
              <a:rPr lang="ru-RU" dirty="0" smtClean="0"/>
              <a:t>Крупнейшие налогоплательщики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://futureaccess.ru/netcat_files/2376_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35" y="3751681"/>
            <a:ext cx="3732683" cy="266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ax1m.ru/wp-content/uploads/2011/11/orig_239_1297796005B3sZGaHzN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54" y="4537714"/>
            <a:ext cx="2768668" cy="19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4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09600" y="230188"/>
            <a:ext cx="11071538" cy="1460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Роль предпринимателей в глазах современных россиян противоречива: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7663" y="2331076"/>
            <a:ext cx="4274713" cy="20313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63366" y="2331076"/>
            <a:ext cx="4274713" cy="20313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30309" y="2575775"/>
            <a:ext cx="388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Положительное отношение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044206" y="2685009"/>
            <a:ext cx="3913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Отрицательное отношение</a:t>
            </a:r>
            <a:endParaRPr lang="ru-RU" sz="4000" dirty="0"/>
          </a:p>
        </p:txBody>
      </p:sp>
      <p:cxnSp>
        <p:nvCxnSpPr>
          <p:cNvPr id="10" name="Прямая со стрелкой 9"/>
          <p:cNvCxnSpPr>
            <a:stCxn id="7" idx="2"/>
            <a:endCxn id="4" idx="0"/>
          </p:cNvCxnSpPr>
          <p:nvPr/>
        </p:nvCxnSpPr>
        <p:spPr>
          <a:xfrm flipH="1">
            <a:off x="2975020" y="1690688"/>
            <a:ext cx="3170349" cy="64038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2"/>
            <a:endCxn id="5" idx="0"/>
          </p:cNvCxnSpPr>
          <p:nvPr/>
        </p:nvCxnSpPr>
        <p:spPr>
          <a:xfrm>
            <a:off x="6145369" y="1690688"/>
            <a:ext cx="2855354" cy="64038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148" name="Picture 4" descr="http://msp.krd.ru/upload/iblock/c2d/photo_41155_%7B7F3360C4-E566-4C0A-991A-4DB881FF2405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00" y="4495686"/>
            <a:ext cx="2459063" cy="218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rofpred.ru/assets/images/news/1-may-2012/Novosib-May1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52" y="4495686"/>
            <a:ext cx="2936115" cy="219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43229" y="5103674"/>
            <a:ext cx="36833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Какой позиции придерживаетесь вы?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440877" y="3437698"/>
            <a:ext cx="12416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00B0F0"/>
                </a:solidFill>
              </a:rPr>
              <a:t>?</a:t>
            </a:r>
            <a:endParaRPr lang="ru-RU" sz="15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Классификация предпринимательской деятельности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6343" y="1393030"/>
            <a:ext cx="3322749" cy="5537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12440" y="1459855"/>
            <a:ext cx="356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целям деятельности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789" y="2163649"/>
            <a:ext cx="2221604" cy="3992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коммерческая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57718" y="2163650"/>
            <a:ext cx="2500648" cy="3992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некоммерческая</a:t>
            </a:r>
            <a:endParaRPr lang="ru-RU" sz="2400" dirty="0"/>
          </a:p>
        </p:txBody>
      </p:sp>
      <p:cxnSp>
        <p:nvCxnSpPr>
          <p:cNvPr id="9" name="Прямая со стрелкой 8"/>
          <p:cNvCxnSpPr>
            <a:stCxn id="4" idx="2"/>
            <a:endCxn id="6" idx="0"/>
          </p:cNvCxnSpPr>
          <p:nvPr/>
        </p:nvCxnSpPr>
        <p:spPr>
          <a:xfrm flipH="1">
            <a:off x="1239591" y="1946822"/>
            <a:ext cx="1218127" cy="216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7" idx="0"/>
          </p:cNvCxnSpPr>
          <p:nvPr/>
        </p:nvCxnSpPr>
        <p:spPr>
          <a:xfrm>
            <a:off x="2457718" y="1946822"/>
            <a:ext cx="1250324" cy="216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7309834" y="1490155"/>
            <a:ext cx="4391696" cy="4869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 количеству собственников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06862" y="2163649"/>
            <a:ext cx="2678806" cy="3992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индивидуальная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505682" y="2163649"/>
            <a:ext cx="2678806" cy="3992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коллективная</a:t>
            </a:r>
            <a:endParaRPr lang="ru-RU" sz="2400" dirty="0"/>
          </a:p>
        </p:txBody>
      </p:sp>
      <p:cxnSp>
        <p:nvCxnSpPr>
          <p:cNvPr id="16" name="Прямая со стрелкой 15"/>
          <p:cNvCxnSpPr>
            <a:stCxn id="12" idx="2"/>
            <a:endCxn id="13" idx="0"/>
          </p:cNvCxnSpPr>
          <p:nvPr/>
        </p:nvCxnSpPr>
        <p:spPr>
          <a:xfrm flipH="1">
            <a:off x="7946265" y="1977122"/>
            <a:ext cx="1559417" cy="186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2"/>
            <a:endCxn id="14" idx="0"/>
          </p:cNvCxnSpPr>
          <p:nvPr/>
        </p:nvCxnSpPr>
        <p:spPr>
          <a:xfrm>
            <a:off x="9505682" y="1977122"/>
            <a:ext cx="1339403" cy="186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796343" y="3016250"/>
            <a:ext cx="3566377" cy="5924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 видам деятельности</a:t>
            </a:r>
            <a:endParaRPr lang="ru-RU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46919" y="4287886"/>
            <a:ext cx="2988970" cy="5409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торговая</a:t>
            </a:r>
            <a:endParaRPr lang="ru-RU" sz="2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46919" y="3677826"/>
            <a:ext cx="2988970" cy="5409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производственная</a:t>
            </a:r>
            <a:endParaRPr lang="ru-RU" sz="2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46919" y="4888218"/>
            <a:ext cx="2988970" cy="5409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посредническая</a:t>
            </a:r>
            <a:endParaRPr lang="ru-RU" sz="2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46919" y="5488550"/>
            <a:ext cx="2988970" cy="5409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финансовая</a:t>
            </a:r>
            <a:endParaRPr lang="ru-RU" sz="2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46919" y="6088882"/>
            <a:ext cx="2988970" cy="5409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консультационная</a:t>
            </a:r>
            <a:endParaRPr lang="ru-RU" sz="2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38200" y="3608678"/>
            <a:ext cx="0" cy="27406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38198" y="6346460"/>
            <a:ext cx="508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59666" y="5759006"/>
            <a:ext cx="508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859666" y="5158674"/>
            <a:ext cx="508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38199" y="4558342"/>
            <a:ext cx="508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859666" y="3948282"/>
            <a:ext cx="508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6561518" y="3271001"/>
            <a:ext cx="3773510" cy="4610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 числу занятых</a:t>
            </a:r>
            <a:endParaRPr lang="ru-RU" sz="24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180259" y="4087296"/>
            <a:ext cx="2556456" cy="8715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Мелкая</a:t>
            </a:r>
          </a:p>
          <a:p>
            <a:pPr algn="ctr"/>
            <a:r>
              <a:rPr lang="ru-RU" sz="2400" dirty="0"/>
              <a:t>д</a:t>
            </a:r>
            <a:r>
              <a:rPr lang="ru-RU" sz="2400" dirty="0" smtClean="0"/>
              <a:t>о 100 человек</a:t>
            </a:r>
            <a:endParaRPr lang="ru-RU" sz="2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170045" y="5052766"/>
            <a:ext cx="2556456" cy="8715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Средняя</a:t>
            </a:r>
          </a:p>
          <a:p>
            <a:pPr algn="ctr"/>
            <a:r>
              <a:rPr lang="ru-RU" sz="2400" dirty="0" smtClean="0"/>
              <a:t>100 – 500 чел.</a:t>
            </a:r>
            <a:endParaRPr lang="ru-RU" sz="24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183711" y="4087296"/>
            <a:ext cx="2556456" cy="8715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Крупная</a:t>
            </a:r>
          </a:p>
          <a:p>
            <a:pPr algn="ctr"/>
            <a:r>
              <a:rPr lang="ru-RU" sz="2400" dirty="0" smtClean="0"/>
              <a:t>Более 500 чел.</a:t>
            </a:r>
            <a:endParaRPr lang="ru-RU" sz="2400" dirty="0"/>
          </a:p>
        </p:txBody>
      </p:sp>
      <p:cxnSp>
        <p:nvCxnSpPr>
          <p:cNvPr id="39" name="Прямая со стрелкой 38"/>
          <p:cNvCxnSpPr>
            <a:stCxn id="33" idx="2"/>
            <a:endCxn id="34" idx="0"/>
          </p:cNvCxnSpPr>
          <p:nvPr/>
        </p:nvCxnSpPr>
        <p:spPr>
          <a:xfrm flipH="1">
            <a:off x="6458487" y="3732047"/>
            <a:ext cx="1989786" cy="355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3" idx="2"/>
            <a:endCxn id="37" idx="0"/>
          </p:cNvCxnSpPr>
          <p:nvPr/>
        </p:nvCxnSpPr>
        <p:spPr>
          <a:xfrm>
            <a:off x="8448273" y="3732047"/>
            <a:ext cx="2013666" cy="355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3" idx="2"/>
            <a:endCxn id="36" idx="0"/>
          </p:cNvCxnSpPr>
          <p:nvPr/>
        </p:nvCxnSpPr>
        <p:spPr>
          <a:xfrm>
            <a:off x="8448273" y="3732047"/>
            <a:ext cx="0" cy="1320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94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233375" y="3657600"/>
            <a:ext cx="4906850" cy="21507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3657600"/>
            <a:ext cx="4532290" cy="18030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2890" y="2588654"/>
            <a:ext cx="8809149" cy="7856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onotype Corsiva" panose="03010101010201010101" pitchFamily="66" charset="0"/>
              </a:rPr>
              <a:t>2. Фирмы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0" y="1416676"/>
            <a:ext cx="11694016" cy="491973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Фирма (предприятие) </a:t>
            </a:r>
            <a:r>
              <a:rPr lang="ru-RU" dirty="0" smtClean="0"/>
              <a:t>– коммерческая организация, приобретающая факторы производства с целью создания и продажи благ и получения на этой основе прибыли.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Регистрация</a:t>
            </a:r>
            <a:r>
              <a:rPr lang="ru-RU" dirty="0" smtClean="0"/>
              <a:t> предпринимательской деятельности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ru-RU" dirty="0" smtClean="0">
                <a:solidFill>
                  <a:srgbClr val="00B0F0"/>
                </a:solidFill>
              </a:rPr>
              <a:t>Предприятие (фирма)                      Индивидуальная трудовая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-   с привлечением                                        деятельность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наемных работников                       - без привлечения наемных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работников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000777" y="3374265"/>
            <a:ext cx="3065172" cy="283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65949" y="3374265"/>
            <a:ext cx="2794716" cy="283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545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427</Words>
  <Application>Microsoft Office PowerPoint</Application>
  <PresentationFormat>Широкоэкранный</PresentationFormat>
  <Paragraphs>82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Monotype Corsiva</vt:lpstr>
      <vt:lpstr>Тема Office</vt:lpstr>
      <vt:lpstr>Тема: «Предпринимательская деятельность»</vt:lpstr>
      <vt:lpstr>План:</vt:lpstr>
      <vt:lpstr>1. Предпринимательство</vt:lpstr>
      <vt:lpstr>Ответьте на вопросы:</vt:lpstr>
      <vt:lpstr>Презентация PowerPoint</vt:lpstr>
      <vt:lpstr>Презентация PowerPoint</vt:lpstr>
      <vt:lpstr>Роль предпринимателей в глазах современных россиян противоречива:</vt:lpstr>
      <vt:lpstr>Классификация предпринимательской деятельности</vt:lpstr>
      <vt:lpstr>2. Фирмы</vt:lpstr>
      <vt:lpstr>Презентация PowerPoint</vt:lpstr>
      <vt:lpstr>3. Малое предпринимательство</vt:lpstr>
      <vt:lpstr>В России создан специальный фонд поддержки малого предпринимательства</vt:lpstr>
      <vt:lpstr>Домашнее задание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«Предпринимательская деятельность»</dc:title>
  <dc:creator>User</dc:creator>
  <cp:lastModifiedBy>User</cp:lastModifiedBy>
  <cp:revision>21</cp:revision>
  <dcterms:created xsi:type="dcterms:W3CDTF">2015-02-26T19:51:19Z</dcterms:created>
  <dcterms:modified xsi:type="dcterms:W3CDTF">2024-07-10T09:33:19Z</dcterms:modified>
</cp:coreProperties>
</file>