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4" r:id="rId7"/>
    <p:sldId id="263" r:id="rId8"/>
    <p:sldId id="262" r:id="rId9"/>
    <p:sldId id="261" r:id="rId10"/>
    <p:sldId id="271" r:id="rId11"/>
    <p:sldId id="272" r:id="rId12"/>
    <p:sldId id="273" r:id="rId13"/>
    <p:sldId id="265" r:id="rId14"/>
    <p:sldId id="267" r:id="rId15"/>
    <p:sldId id="268" r:id="rId16"/>
    <p:sldId id="269" r:id="rId17"/>
    <p:sldId id="270" r:id="rId18"/>
    <p:sldId id="266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93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6656-9606-4528-B054-5FBD03D88B77}" type="datetimeFigureOut">
              <a:rPr lang="ru-RU" smtClean="0"/>
              <a:t>10.07.2024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0E8B7-4328-4B0B-8C0F-7C4597DE1F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9009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6656-9606-4528-B054-5FBD03D88B77}" type="datetimeFigureOut">
              <a:rPr lang="ru-RU" smtClean="0"/>
              <a:t>10.07.2024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0E8B7-4328-4B0B-8C0F-7C4597DE1F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4300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6656-9606-4528-B054-5FBD03D88B77}" type="datetimeFigureOut">
              <a:rPr lang="ru-RU" smtClean="0"/>
              <a:t>10.07.2024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0E8B7-4328-4B0B-8C0F-7C4597DE1F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937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6656-9606-4528-B054-5FBD03D88B77}" type="datetimeFigureOut">
              <a:rPr lang="ru-RU" smtClean="0"/>
              <a:t>10.07.2024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0E8B7-4328-4B0B-8C0F-7C4597DE1F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784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6656-9606-4528-B054-5FBD03D88B77}" type="datetimeFigureOut">
              <a:rPr lang="ru-RU" smtClean="0"/>
              <a:t>10.07.2024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0E8B7-4328-4B0B-8C0F-7C4597DE1F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45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6656-9606-4528-B054-5FBD03D88B77}" type="datetimeFigureOut">
              <a:rPr lang="ru-RU" smtClean="0"/>
              <a:t>10.07.2024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0E8B7-4328-4B0B-8C0F-7C4597DE1F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1612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6656-9606-4528-B054-5FBD03D88B77}" type="datetimeFigureOut">
              <a:rPr lang="ru-RU" smtClean="0"/>
              <a:t>10.07.2024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0E8B7-4328-4B0B-8C0F-7C4597DE1F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5285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6656-9606-4528-B054-5FBD03D88B77}" type="datetimeFigureOut">
              <a:rPr lang="ru-RU" smtClean="0"/>
              <a:t>10.07.2024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0E8B7-4328-4B0B-8C0F-7C4597DE1F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481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6656-9606-4528-B054-5FBD03D88B77}" type="datetimeFigureOut">
              <a:rPr lang="ru-RU" smtClean="0"/>
              <a:t>10.07.2024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0E8B7-4328-4B0B-8C0F-7C4597DE1F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871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6656-9606-4528-B054-5FBD03D88B77}" type="datetimeFigureOut">
              <a:rPr lang="ru-RU" smtClean="0"/>
              <a:t>10.07.2024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0E8B7-4328-4B0B-8C0F-7C4597DE1F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2252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6656-9606-4528-B054-5FBD03D88B77}" type="datetimeFigureOut">
              <a:rPr lang="ru-RU" smtClean="0"/>
              <a:t>10.07.2024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0E8B7-4328-4B0B-8C0F-7C4597DE1F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232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56656-9606-4528-B054-5FBD03D88B77}" type="datetimeFigureOut">
              <a:rPr lang="ru-RU" smtClean="0"/>
              <a:t>10.07.2024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0E8B7-4328-4B0B-8C0F-7C4597DE1F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005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3184" y="790575"/>
            <a:ext cx="9144000" cy="2387600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Производство</a:t>
            </a:r>
            <a:r>
              <a:rPr lang="ru-RU" b="1" dirty="0" smtClean="0">
                <a:latin typeface="Monotype Corsiva" panose="03010101010201010101" pitchFamily="66" charset="0"/>
              </a:rPr>
              <a:t> – основа экономики</a:t>
            </a:r>
            <a:endParaRPr lang="ru-RU" b="1" dirty="0">
              <a:latin typeface="Monotype Corsiva" panose="03010101010201010101" pitchFamily="66" charset="0"/>
            </a:endParaRPr>
          </a:p>
        </p:txBody>
      </p:sp>
      <p:pic>
        <p:nvPicPr>
          <p:cNvPr id="4" name="Picture 4" descr="http://www.oblivsk.ru/raznoe/torgovlya_obsh_pit/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5505" y="2630262"/>
            <a:ext cx="2017712" cy="269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http://yobiz.ru/image/bizidea/images/proizvodstvo_mebeli_korpusno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436" y="3592090"/>
            <a:ext cx="3561496" cy="2455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1991254" y="328613"/>
            <a:ext cx="7669212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dirty="0"/>
              <a:t>МУНИЦИПАЛЬНОЕ КАЗЕННОЕ ОБЩЕОБРАЗОВАТЕЛЬНОЕ УЧРЕЖДЕНИЕ </a:t>
            </a:r>
            <a:endParaRPr lang="ru-RU" altLang="ru-RU" sz="1400" dirty="0" smtClean="0"/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dirty="0" smtClean="0"/>
              <a:t>«</a:t>
            </a:r>
            <a:r>
              <a:rPr lang="ru-RU" altLang="ru-RU" sz="1400" dirty="0"/>
              <a:t>УГЛЯНСКАЯ СРЕДНЯЯ ОБЩЕОБРАЗОВАТЕЛЬНАЯ ШКОЛА» ВЕРХНЕХАВСКОГО МУНИЦИПАЛЬНОГО РАЙОНА ВОРОНЕЖСКОЙ ОБЛАСТИ</a:t>
            </a:r>
          </a:p>
        </p:txBody>
      </p:sp>
      <p:sp>
        <p:nvSpPr>
          <p:cNvPr id="6" name="Прямоугольник 1"/>
          <p:cNvSpPr>
            <a:spLocks noChangeArrowheads="1"/>
          </p:cNvSpPr>
          <p:nvPr/>
        </p:nvSpPr>
        <p:spPr bwMode="auto">
          <a:xfrm>
            <a:off x="8109177" y="4120924"/>
            <a:ext cx="37099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/>
              <a:t>Выполнил: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/>
              <a:t>учитель истории и обществознания                                                                                        МКОУ «Углянская СОШ»                                                                                           Фирсова Ирина Игоревна</a:t>
            </a:r>
          </a:p>
        </p:txBody>
      </p:sp>
    </p:spTree>
    <p:extLst>
      <p:ext uri="{BB962C8B-B14F-4D97-AF65-F5344CB8AC3E}">
        <p14:creationId xmlns:p14="http://schemas.microsoft.com/office/powerpoint/2010/main" val="274329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Какая специализация у данных стран?</a:t>
            </a:r>
            <a:endParaRPr lang="ru-RU" dirty="0"/>
          </a:p>
        </p:txBody>
      </p:sp>
      <p:pic>
        <p:nvPicPr>
          <p:cNvPr id="1026" name="Picture 2" descr="http://fineworld.info/wp-content/uploads/2012/01/9f6e37d637c485d107dfab0b37486719.0-300x2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4121" y="1545128"/>
            <a:ext cx="6592910" cy="4856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23878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Какая специализация у данных стран?</a:t>
            </a:r>
          </a:p>
        </p:txBody>
      </p:sp>
      <p:pic>
        <p:nvPicPr>
          <p:cNvPr id="2050" name="Picture 2" descr="http://bonjourlafrance.ru/article_img/1_13625081872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7749" y="1819476"/>
            <a:ext cx="6536932" cy="4079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9348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Какая специализация у данных стран?</a:t>
            </a:r>
          </a:p>
        </p:txBody>
      </p:sp>
      <p:pic>
        <p:nvPicPr>
          <p:cNvPr id="4098" name="Picture 2" descr="http://aktualtur.ru/images/ri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7120" y="1917475"/>
            <a:ext cx="5448573" cy="4086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upload.wikimedia.org/wikipedia/commons/8/82/It-map-ru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8040" y="1917475"/>
            <a:ext cx="3807809" cy="4086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55749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Monotype Corsiva" panose="03010101010201010101" pitchFamily="66" charset="0"/>
              </a:rPr>
              <a:t>Т</a:t>
            </a:r>
            <a:r>
              <a:rPr lang="ru-RU" dirty="0" smtClean="0">
                <a:latin typeface="Monotype Corsiva" panose="03010101010201010101" pitchFamily="66" charset="0"/>
              </a:rPr>
              <a:t>ест</a:t>
            </a:r>
            <a:endParaRPr lang="ru-RU" dirty="0"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59331" y="1515292"/>
            <a:ext cx="7326087" cy="4883740"/>
          </a:xfrm>
        </p:spPr>
        <p:txBody>
          <a:bodyPr>
            <a:normAutofit fontScale="92500" lnSpcReduction="10000"/>
          </a:bodyPr>
          <a:lstStyle/>
          <a:p>
            <a:pPr marL="0" lvl="0" indent="0" algn="just">
              <a:buNone/>
            </a:pPr>
            <a:r>
              <a:rPr lang="ru-RU" cap="small" dirty="0" smtClean="0"/>
              <a:t>1 Специализация </a:t>
            </a:r>
            <a:r>
              <a:rPr lang="ru-RU" cap="small" dirty="0"/>
              <a:t>приводит:</a:t>
            </a:r>
            <a:endParaRPr lang="ru-RU" dirty="0"/>
          </a:p>
          <a:p>
            <a:pPr marL="0" lvl="0" indent="0" algn="just">
              <a:buNone/>
            </a:pPr>
            <a:r>
              <a:rPr lang="ru-RU" cap="small" dirty="0" smtClean="0"/>
              <a:t>1) К </a:t>
            </a:r>
            <a:r>
              <a:rPr lang="ru-RU" cap="small" dirty="0"/>
              <a:t>росту цен на </a:t>
            </a:r>
            <a:r>
              <a:rPr lang="ru-RU" cap="small" dirty="0" smtClean="0"/>
              <a:t>продукцию</a:t>
            </a:r>
            <a:endParaRPr lang="ru-RU" dirty="0" smtClean="0"/>
          </a:p>
          <a:p>
            <a:pPr marL="0" lvl="0" indent="0" algn="just">
              <a:buNone/>
            </a:pPr>
            <a:r>
              <a:rPr lang="ru-RU" cap="small" dirty="0" smtClean="0"/>
              <a:t>2) к </a:t>
            </a:r>
            <a:r>
              <a:rPr lang="ru-RU" cap="small" dirty="0"/>
              <a:t>снижению производительности труда</a:t>
            </a:r>
            <a:endParaRPr lang="ru-RU" dirty="0"/>
          </a:p>
          <a:p>
            <a:pPr marL="0" lvl="0" indent="0" algn="just">
              <a:buNone/>
            </a:pPr>
            <a:r>
              <a:rPr lang="ru-RU" cap="small" dirty="0" smtClean="0"/>
              <a:t>3) к </a:t>
            </a:r>
            <a:r>
              <a:rPr lang="ru-RU" cap="small" dirty="0"/>
              <a:t>увеличению производительности труда</a:t>
            </a:r>
            <a:endParaRPr lang="ru-RU" dirty="0"/>
          </a:p>
          <a:p>
            <a:pPr marL="0" lvl="0" indent="0" algn="just">
              <a:buNone/>
            </a:pPr>
            <a:r>
              <a:rPr lang="ru-RU" cap="small" dirty="0" smtClean="0"/>
              <a:t>4) к </a:t>
            </a:r>
            <a:r>
              <a:rPr lang="ru-RU" cap="small" dirty="0"/>
              <a:t>равномерному распределению доходов</a:t>
            </a:r>
            <a:endParaRPr lang="ru-RU" dirty="0"/>
          </a:p>
          <a:p>
            <a:pPr marL="0" indent="0" algn="just">
              <a:buNone/>
            </a:pPr>
            <a:r>
              <a:rPr lang="ru-RU" cap="small" dirty="0"/>
              <a:t> </a:t>
            </a:r>
            <a:endParaRPr lang="ru-RU" dirty="0"/>
          </a:p>
          <a:p>
            <a:pPr marL="0" lvl="0" indent="0" algn="just">
              <a:buNone/>
            </a:pPr>
            <a:r>
              <a:rPr lang="ru-RU" cap="small" dirty="0" smtClean="0"/>
              <a:t>2.Основными </a:t>
            </a:r>
            <a:r>
              <a:rPr lang="ru-RU" cap="small" dirty="0"/>
              <a:t>факторами производства являются:</a:t>
            </a:r>
            <a:endParaRPr lang="ru-RU" dirty="0"/>
          </a:p>
          <a:p>
            <a:pPr marL="0" lvl="0" indent="0" algn="just">
              <a:buNone/>
            </a:pPr>
            <a:r>
              <a:rPr lang="ru-RU" cap="small" dirty="0" smtClean="0"/>
              <a:t>1) земля</a:t>
            </a:r>
            <a:endParaRPr lang="ru-RU" dirty="0"/>
          </a:p>
          <a:p>
            <a:pPr marL="0" lvl="0" indent="0" algn="just">
              <a:buNone/>
            </a:pPr>
            <a:r>
              <a:rPr lang="ru-RU" cap="small" dirty="0" smtClean="0"/>
              <a:t>2) Спрос</a:t>
            </a:r>
            <a:endParaRPr lang="ru-RU" dirty="0" smtClean="0"/>
          </a:p>
          <a:p>
            <a:pPr marL="0" lvl="0" indent="0" algn="just">
              <a:buNone/>
            </a:pPr>
            <a:r>
              <a:rPr lang="ru-RU" cap="small" dirty="0" smtClean="0"/>
              <a:t>3) труд</a:t>
            </a:r>
            <a:endParaRPr lang="ru-RU" dirty="0"/>
          </a:p>
          <a:p>
            <a:pPr marL="0" lvl="0" indent="0" algn="just">
              <a:buNone/>
            </a:pPr>
            <a:r>
              <a:rPr lang="ru-RU" cap="small" dirty="0" smtClean="0"/>
              <a:t>4) капитал</a:t>
            </a: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pic>
        <p:nvPicPr>
          <p:cNvPr id="5122" name="Picture 2" descr="Картинки по запросу смайлик с книго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70" y="2721110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564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3317966" y="627017"/>
            <a:ext cx="8268788" cy="5549946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ru-RU" cap="small" dirty="0" smtClean="0"/>
              <a:t>3. Производство </a:t>
            </a:r>
            <a:r>
              <a:rPr lang="ru-RU" cap="small" dirty="0"/>
              <a:t>это</a:t>
            </a: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1) совокупность </a:t>
            </a:r>
            <a:r>
              <a:rPr lang="ru-RU" cap="small" dirty="0"/>
              <a:t>предприятий</a:t>
            </a: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2) результат </a:t>
            </a:r>
            <a:r>
              <a:rPr lang="ru-RU" cap="small" dirty="0"/>
              <a:t>экономической деятельности</a:t>
            </a: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3) процесс </a:t>
            </a:r>
            <a:r>
              <a:rPr lang="ru-RU" cap="small" dirty="0"/>
              <a:t>создания экономических благ</a:t>
            </a: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4) продукт </a:t>
            </a:r>
            <a:r>
              <a:rPr lang="ru-RU" cap="small" dirty="0"/>
              <a:t>труда произведенный для продажи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4. К </a:t>
            </a:r>
            <a:r>
              <a:rPr lang="ru-RU" cap="small" dirty="0"/>
              <a:t>фактору производства «земля» относится:</a:t>
            </a: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1) территория</a:t>
            </a: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2) работники</a:t>
            </a: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3) сырье</a:t>
            </a: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4) станки</a:t>
            </a:r>
            <a:endParaRPr lang="ru-RU" dirty="0"/>
          </a:p>
          <a:p>
            <a:endParaRPr lang="ru-RU" dirty="0"/>
          </a:p>
        </p:txBody>
      </p:sp>
      <p:pic>
        <p:nvPicPr>
          <p:cNvPr id="6148" name="Picture 4" descr="http://static8.depositphotos.com/1400067/874/v/450/depositphotos_8748957-SMILE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01" y="2284888"/>
            <a:ext cx="2234203" cy="2234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866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14303" y="653142"/>
            <a:ext cx="8710748" cy="5536883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ru-RU" cap="small" dirty="0" smtClean="0"/>
              <a:t>5. К </a:t>
            </a:r>
            <a:r>
              <a:rPr lang="ru-RU" cap="small" dirty="0"/>
              <a:t>фактору производства «Капитал» относится:</a:t>
            </a: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1)работники</a:t>
            </a: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2) здания</a:t>
            </a: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3) вода</a:t>
            </a: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4) станки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6. К </a:t>
            </a:r>
            <a:r>
              <a:rPr lang="ru-RU" cap="small" dirty="0"/>
              <a:t>дополнительным факторам производства относится:</a:t>
            </a: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1) земля</a:t>
            </a: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2) информация</a:t>
            </a: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3) предпринимательские </a:t>
            </a:r>
            <a:r>
              <a:rPr lang="ru-RU" cap="small" dirty="0"/>
              <a:t>способности</a:t>
            </a: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4) капитал</a:t>
            </a:r>
            <a:endParaRPr lang="ru-RU" dirty="0"/>
          </a:p>
          <a:p>
            <a:endParaRPr lang="ru-RU" dirty="0"/>
          </a:p>
        </p:txBody>
      </p:sp>
      <p:pic>
        <p:nvPicPr>
          <p:cNvPr id="7170" name="Picture 2" descr="http://grinikkos.com/img/smaili/36_13_3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068" y="2348001"/>
            <a:ext cx="1732135" cy="1443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532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71057" y="705394"/>
            <a:ext cx="8475617" cy="5406254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ru-RU" cap="small" dirty="0" smtClean="0"/>
              <a:t>7. Результатом </a:t>
            </a:r>
            <a:r>
              <a:rPr lang="ru-RU" cap="small" dirty="0"/>
              <a:t>экономической деятельности является:</a:t>
            </a: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1) товар</a:t>
            </a: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2) производство</a:t>
            </a: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3) разделение </a:t>
            </a:r>
            <a:r>
              <a:rPr lang="ru-RU" cap="small" dirty="0"/>
              <a:t>труда</a:t>
            </a: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4) продукт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8. Что </a:t>
            </a:r>
            <a:r>
              <a:rPr lang="ru-RU" cap="small" dirty="0"/>
              <a:t>относится К ОТРАСЛИ, производящей материальные блага?</a:t>
            </a: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1) Образование</a:t>
            </a: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2) промышленность</a:t>
            </a: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3) мед</a:t>
            </a:r>
            <a:r>
              <a:rPr lang="ru-RU" cap="small" dirty="0"/>
              <a:t>. обслуживание</a:t>
            </a: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4) С.Х</a:t>
            </a:r>
            <a:endParaRPr lang="ru-RU" dirty="0"/>
          </a:p>
          <a:p>
            <a:endParaRPr lang="ru-RU" dirty="0"/>
          </a:p>
        </p:txBody>
      </p:sp>
      <p:pic>
        <p:nvPicPr>
          <p:cNvPr id="8194" name="Picture 2" descr="https://encrypted-tbn3.gstatic.com/images?q=tbn:ANd9GcTDUOhgDf5lC5mlICtWW5QYZK8Ibvo25tY4sP07BrFjnaXWu2ZcE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22" y="2418866"/>
            <a:ext cx="2205712" cy="1755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729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20686" y="1136469"/>
            <a:ext cx="9133114" cy="4937760"/>
          </a:xfrm>
        </p:spPr>
        <p:txBody>
          <a:bodyPr/>
          <a:lstStyle/>
          <a:p>
            <a:pPr marL="0" lvl="0" indent="0">
              <a:buNone/>
            </a:pPr>
            <a:r>
              <a:rPr lang="ru-RU" cap="small" dirty="0" smtClean="0"/>
              <a:t>9 . В </a:t>
            </a:r>
            <a:r>
              <a:rPr lang="ru-RU" cap="small" dirty="0"/>
              <a:t>чем отличие товара от услуги?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lvl="0" indent="0">
              <a:buNone/>
            </a:pPr>
            <a:r>
              <a:rPr lang="ru-RU" cap="small" dirty="0" smtClean="0"/>
              <a:t>10.  </a:t>
            </a:r>
            <a:r>
              <a:rPr lang="ru-RU" cap="small" dirty="0"/>
              <a:t>Соотнесите:</a:t>
            </a:r>
            <a:endParaRPr lang="ru-RU" dirty="0"/>
          </a:p>
          <a:p>
            <a:pPr marL="0" indent="0">
              <a:buNone/>
            </a:pPr>
            <a:r>
              <a:rPr lang="ru-RU" cap="small" dirty="0"/>
              <a:t>1 земля                                а) древесина</a:t>
            </a:r>
            <a:endParaRPr lang="ru-RU" dirty="0"/>
          </a:p>
          <a:p>
            <a:pPr marL="0" indent="0">
              <a:buNone/>
            </a:pPr>
            <a:r>
              <a:rPr lang="ru-RU" cap="small" dirty="0"/>
              <a:t>2 труд                                   Б) деревообрабатывающий станок</a:t>
            </a:r>
            <a:endParaRPr lang="ru-RU" dirty="0"/>
          </a:p>
          <a:p>
            <a:pPr marL="0" indent="0">
              <a:buNone/>
            </a:pPr>
            <a:r>
              <a:rPr lang="ru-RU" cap="small" dirty="0"/>
              <a:t>3 капитал                         </a:t>
            </a:r>
            <a:r>
              <a:rPr lang="ru-RU" cap="small" dirty="0" smtClean="0"/>
              <a:t>    </a:t>
            </a:r>
            <a:r>
              <a:rPr lang="ru-RU" cap="small" dirty="0"/>
              <a:t>В) работники</a:t>
            </a:r>
            <a:endParaRPr lang="ru-RU" dirty="0"/>
          </a:p>
          <a:p>
            <a:endParaRPr lang="ru-RU" dirty="0"/>
          </a:p>
        </p:txBody>
      </p:sp>
      <p:pic>
        <p:nvPicPr>
          <p:cNvPr id="9218" name="Picture 2" descr="http://img0.liveinternet.ru/images/attach/c/0/118/390/118390454_4248238_88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4595" y="4644887"/>
            <a:ext cx="1834564" cy="1663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745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Monotype Corsiva" panose="03010101010201010101" pitchFamily="66" charset="0"/>
              </a:rPr>
              <a:t>Домашнее задание</a:t>
            </a:r>
            <a:endParaRPr lang="ru-RU" dirty="0"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6395" y="2230574"/>
            <a:ext cx="5627914" cy="2641872"/>
          </a:xfrm>
        </p:spPr>
        <p:txBody>
          <a:bodyPr/>
          <a:lstStyle/>
          <a:p>
            <a:r>
              <a:rPr lang="ru-RU" sz="4000" dirty="0"/>
              <a:t>§15  «Производство – основа экономики»</a:t>
            </a:r>
          </a:p>
          <a:p>
            <a:r>
              <a:rPr lang="ru-RU" sz="4000" dirty="0"/>
              <a:t>Вопросы 1-6 (Проверяем себя)</a:t>
            </a:r>
          </a:p>
          <a:p>
            <a:endParaRPr lang="ru-RU" dirty="0"/>
          </a:p>
        </p:txBody>
      </p:sp>
      <p:pic>
        <p:nvPicPr>
          <p:cNvPr id="4098" name="Picture 2" descr="https://encrypted-tbn2.gstatic.com/images?q=tbn:ANd9GcT22aLqxYkxBhMo1VYFYB9feMjySc5E75i2BOiUYfeq24JQEX5Wj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148" y="2024607"/>
            <a:ext cx="2718144" cy="2442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497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3198" y="249215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>
                <a:latin typeface="Monotype Corsiva" panose="03010101010201010101" pitchFamily="66" charset="0"/>
              </a:rPr>
              <a:t>План:</a:t>
            </a:r>
            <a:endParaRPr lang="ru-RU" b="1" dirty="0"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52207" y="1825625"/>
            <a:ext cx="7492560" cy="4351338"/>
          </a:xfrm>
        </p:spPr>
        <p:txBody>
          <a:bodyPr/>
          <a:lstStyle/>
          <a:p>
            <a:pPr marL="514350" indent="-514350" algn="just">
              <a:buAutoNum type="arabicPeriod"/>
            </a:pPr>
            <a:r>
              <a:rPr lang="ru-RU" sz="4000" dirty="0" smtClean="0">
                <a:latin typeface="Monotype Corsiva" panose="03010101010201010101" pitchFamily="66" charset="0"/>
              </a:rPr>
              <a:t>Производство</a:t>
            </a:r>
          </a:p>
          <a:p>
            <a:pPr marL="514350" indent="-514350" algn="just">
              <a:buAutoNum type="arabicPeriod"/>
            </a:pPr>
            <a:r>
              <a:rPr lang="ru-RU" sz="4000" dirty="0" smtClean="0">
                <a:latin typeface="Monotype Corsiva" panose="03010101010201010101" pitchFamily="66" charset="0"/>
              </a:rPr>
              <a:t>Товары и услуги</a:t>
            </a:r>
          </a:p>
          <a:p>
            <a:pPr marL="514350" indent="-514350" algn="just">
              <a:buAutoNum type="arabicPeriod"/>
            </a:pPr>
            <a:r>
              <a:rPr lang="ru-RU" sz="4000" dirty="0" smtClean="0">
                <a:latin typeface="Monotype Corsiva" panose="03010101010201010101" pitchFamily="66" charset="0"/>
              </a:rPr>
              <a:t>Факторы производства</a:t>
            </a:r>
          </a:p>
          <a:p>
            <a:pPr marL="514350" indent="-514350" algn="just">
              <a:buAutoNum type="arabicPeriod"/>
            </a:pPr>
            <a:r>
              <a:rPr lang="ru-RU" sz="4000" dirty="0" smtClean="0">
                <a:latin typeface="Monotype Corsiva" panose="03010101010201010101" pitchFamily="66" charset="0"/>
              </a:rPr>
              <a:t>Разделение труда и специализация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698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Monotype Corsiva" panose="03010101010201010101" pitchFamily="66" charset="0"/>
              </a:rPr>
              <a:t>1. Производство</a:t>
            </a:r>
            <a:endParaRPr lang="ru-RU" dirty="0">
              <a:latin typeface="Monotype Corsiva" panose="03010101010201010101" pitchFamily="66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46974" y="1690688"/>
            <a:ext cx="4301544" cy="183812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746974" y="2228044"/>
            <a:ext cx="4301544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100" dirty="0" smtClean="0">
                <a:latin typeface="Monotype Corsiva" panose="03010101010201010101" pitchFamily="66" charset="0"/>
              </a:rPr>
              <a:t>ПРОИЗВОДСТВО</a:t>
            </a:r>
            <a:endParaRPr lang="ru-RU" sz="4100" dirty="0">
              <a:latin typeface="Monotype Corsiva" panose="03010101010201010101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25037" y="1804851"/>
            <a:ext cx="60401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Monotype Corsiva" panose="03010101010201010101" pitchFamily="66" charset="0"/>
              </a:rPr>
              <a:t>Это процесс создания экономических благ для удовлетворения потребностей людей</a:t>
            </a:r>
            <a:endParaRPr lang="ru-RU" sz="3200" dirty="0">
              <a:latin typeface="Monotype Corsiva" panose="03010101010201010101" pitchFamily="66" charset="0"/>
            </a:endParaRPr>
          </a:p>
        </p:txBody>
      </p:sp>
      <p:pic>
        <p:nvPicPr>
          <p:cNvPr id="2050" name="Picture 2" descr="http://www.appm.ru/upload/iblock/520/5204641556c19c8da149b69c7733a7d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5048518" y="3374511"/>
            <a:ext cx="4440764" cy="3095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900igr.net/datai/istorija/Sovetskoe-iskusstvo/0013-017-Sovetskoe-obschestv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6857" y="3925085"/>
            <a:ext cx="3128180" cy="2877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119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4388" y="53648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Отрасль экономики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– совокупность предприятий и организаций, производящих однородную продукцию или услуги. </a:t>
            </a:r>
            <a:r>
              <a:rPr lang="ru-RU" b="1" dirty="0" smtClean="0">
                <a:cs typeface="Arial" charset="0"/>
              </a:rPr>
              <a:t/>
            </a:r>
            <a:br>
              <a:rPr lang="ru-RU" b="1" dirty="0" smtClean="0">
                <a:cs typeface="Arial" charset="0"/>
              </a:rPr>
            </a:b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52897" y="1850109"/>
            <a:ext cx="4572000" cy="92868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Прямоугольник 5"/>
          <p:cNvSpPr>
            <a:spLocks noChangeArrowheads="1"/>
          </p:cNvSpPr>
          <p:nvPr/>
        </p:nvSpPr>
        <p:spPr bwMode="auto">
          <a:xfrm>
            <a:off x="3288120" y="1911771"/>
            <a:ext cx="410155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Monotype Corsiva" panose="03010101010201010101" pitchFamily="66" charset="0"/>
                <a:cs typeface="Times New Roman" pitchFamily="18" charset="0"/>
              </a:rPr>
              <a:t>Отрасли  экономики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58646" y="3271713"/>
            <a:ext cx="3500438" cy="127158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Производящие материальные блага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330771" y="3175672"/>
            <a:ext cx="3643313" cy="121443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Производящие услуги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92265" y="4931399"/>
            <a:ext cx="3214687" cy="17145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промышленность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сельское хозяйство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строительство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472438" y="4931399"/>
            <a:ext cx="3143250" cy="16430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- образование                    -  медицина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наука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 flipH="1">
            <a:off x="2508865" y="2778796"/>
            <a:ext cx="1998741" cy="39687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6072188" y="2776116"/>
            <a:ext cx="1732409" cy="31343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8" idx="2"/>
            <a:endCxn id="12" idx="0"/>
          </p:cNvCxnSpPr>
          <p:nvPr/>
        </p:nvCxnSpPr>
        <p:spPr>
          <a:xfrm flipH="1">
            <a:off x="2499609" y="4543301"/>
            <a:ext cx="9256" cy="3880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9" idx="2"/>
          </p:cNvCxnSpPr>
          <p:nvPr/>
        </p:nvCxnSpPr>
        <p:spPr>
          <a:xfrm flipH="1">
            <a:off x="8152427" y="4390110"/>
            <a:ext cx="1" cy="5412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842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 animBg="1"/>
      <p:bldP spid="9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Monotype Corsiva" panose="03010101010201010101" pitchFamily="66" charset="0"/>
              </a:rPr>
              <a:t>2. Товары и услуги</a:t>
            </a:r>
            <a:endParaRPr lang="ru-RU" dirty="0">
              <a:latin typeface="Monotype Corsiva" panose="03010101010201010101" pitchFamily="66" charset="0"/>
            </a:endParaRPr>
          </a:p>
        </p:txBody>
      </p:sp>
      <p:pic>
        <p:nvPicPr>
          <p:cNvPr id="4" name="Picture 4" descr="http://re-covery.com.ua/wp-content/uploads/2013/11/stisrail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76675"/>
            <a:ext cx="2981325" cy="298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Выноска-облако 4"/>
          <p:cNvSpPr/>
          <p:nvPr/>
        </p:nvSpPr>
        <p:spPr>
          <a:xfrm>
            <a:off x="6096000" y="2616827"/>
            <a:ext cx="4857750" cy="3214688"/>
          </a:xfrm>
          <a:prstGeom prst="cloudCallou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Продукт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это результат экономической деятельности, воплощенный в вещах и услугах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Выноска-облако 5"/>
          <p:cNvSpPr/>
          <p:nvPr/>
        </p:nvSpPr>
        <p:spPr>
          <a:xfrm>
            <a:off x="1490662" y="1652421"/>
            <a:ext cx="4429125" cy="2571750"/>
          </a:xfrm>
          <a:prstGeom prst="cloud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Товар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это продукт труда, произведенный для продажи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27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56709" y="431074"/>
            <a:ext cx="5212080" cy="13846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480561" y="661740"/>
            <a:ext cx="2782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itchFamily="18" charset="0"/>
              </a:rPr>
              <a:t>Товары </a:t>
            </a:r>
            <a:endParaRPr lang="ru-RU" sz="5400" dirty="0">
              <a:latin typeface="Monotype Corsiva" panose="03010101010201010101" pitchFamily="66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17630" y="2441531"/>
            <a:ext cx="3214687" cy="20716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Средства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производства – </a:t>
            </a: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 из чего и с помощью чего производятся материальные блага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(здание, оборудование, 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станки) </a:t>
            </a:r>
            <a:r>
              <a:rPr lang="ru-RU" i="1" dirty="0" smtClean="0"/>
              <a:t> </a:t>
            </a:r>
            <a:endParaRPr lang="ru-RU" i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631567" y="2425202"/>
            <a:ext cx="3500437" cy="20716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Предметы потребления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(продукты, одежда, обувь, посуда, мебель и т.п.)</a:t>
            </a:r>
          </a:p>
        </p:txBody>
      </p:sp>
      <p:cxnSp>
        <p:nvCxnSpPr>
          <p:cNvPr id="9" name="Прямая со стрелкой 8"/>
          <p:cNvCxnSpPr>
            <a:endCxn id="6" idx="0"/>
          </p:cNvCxnSpPr>
          <p:nvPr/>
        </p:nvCxnSpPr>
        <p:spPr>
          <a:xfrm flipH="1">
            <a:off x="2224974" y="1832066"/>
            <a:ext cx="2294776" cy="6094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endCxn id="7" idx="0"/>
          </p:cNvCxnSpPr>
          <p:nvPr/>
        </p:nvCxnSpPr>
        <p:spPr>
          <a:xfrm>
            <a:off x="6662057" y="1815737"/>
            <a:ext cx="2719729" cy="6094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http://www.metalweb.ru/data/announcementImg/182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551" y="4653749"/>
            <a:ext cx="2592843" cy="2044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http://www.lefigaro.fr/medias/2007/08/24/20070824.WWW000000695_23918_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74441" y="4604507"/>
            <a:ext cx="3214688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44437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3644" y="141533"/>
            <a:ext cx="5185955" cy="18157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754756" y="460990"/>
            <a:ext cx="41670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latin typeface="Monotype Corsiva" panose="03010101010201010101" pitchFamily="66" charset="0"/>
              </a:rPr>
              <a:t>В экономике</a:t>
            </a:r>
            <a:endParaRPr lang="ru-RU" sz="5400" dirty="0">
              <a:latin typeface="Monotype Corsiva" panose="03010101010201010101" pitchFamily="66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61704" y="2489894"/>
            <a:ext cx="3193052" cy="186023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Производятся товары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165793" y="2467647"/>
            <a:ext cx="3807007" cy="188247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Оказываются услуги</a:t>
            </a: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2275796" y="1957270"/>
            <a:ext cx="2283141" cy="4257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6296296" y="1968393"/>
            <a:ext cx="2655434" cy="403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4" descr="http://bc4u.ru/wp-content/uploads/2013/06/%D1%81%D0%B0%D0%BB%D0%BE%D0%BD-%D0%BA%D1%80%D0%B0%D1%81%D0%BE%D1%82%D1%8B-%D0%B3%D0%BE%D1%82%D0%BE%D0%B2%D1%8B%D0%B9-%D0%B1%D0%B8%D0%B7%D0%BD%D0%B5%D1%81-%D0%BA%D1%83%D0%BF%D0%B8%D1%82%D1%8C-%D0%BF%D0%B0%D1%80%D0%B8%D0%BA%D0%BC%D0%B0%D1%85%D0%B5%D1%80%D1%81%D0%BA%D1%83%D1%8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20779" y="4445860"/>
            <a:ext cx="6031684" cy="220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Выноска-облако 12"/>
          <p:cNvSpPr/>
          <p:nvPr/>
        </p:nvSpPr>
        <p:spPr>
          <a:xfrm>
            <a:off x="9016181" y="4347519"/>
            <a:ext cx="3047319" cy="213035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9405257" y="4750978"/>
            <a:ext cx="26909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FF0000"/>
                </a:solidFill>
              </a:rPr>
              <a:t>Услуга</a:t>
            </a:r>
            <a:r>
              <a:rPr lang="ru-RU" sz="1600" dirty="0" smtClean="0"/>
              <a:t> – экономическая деятельность, приносящая удовлетворение личных потребностей населения и общества в целом.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541241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Monotype Corsiva" panose="03010101010201010101" pitchFamily="66" charset="0"/>
              </a:rPr>
              <a:t>3. Факторы производства</a:t>
            </a:r>
            <a:endParaRPr lang="ru-RU" dirty="0">
              <a:latin typeface="Monotype Corsiva" panose="03010101010201010101" pitchFamily="66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36132" y="2392952"/>
            <a:ext cx="1200150" cy="78581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Земля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32662" y="2364377"/>
            <a:ext cx="1128713" cy="84296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157755" y="2357233"/>
            <a:ext cx="1500188" cy="85725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Капитал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036207" y="1463040"/>
            <a:ext cx="5990227" cy="5355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820863" y="1395488"/>
            <a:ext cx="2550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основные</a:t>
            </a:r>
            <a:endParaRPr lang="ru-RU" sz="3600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3036207" y="1998617"/>
            <a:ext cx="1627233" cy="358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endCxn id="5" idx="0"/>
          </p:cNvCxnSpPr>
          <p:nvPr/>
        </p:nvCxnSpPr>
        <p:spPr>
          <a:xfrm>
            <a:off x="5897018" y="1998617"/>
            <a:ext cx="1" cy="3657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6" idx="0"/>
          </p:cNvCxnSpPr>
          <p:nvPr/>
        </p:nvCxnSpPr>
        <p:spPr>
          <a:xfrm>
            <a:off x="6861447" y="1995045"/>
            <a:ext cx="2046402" cy="3621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Скругленный прямоугольник 14"/>
          <p:cNvSpPr/>
          <p:nvPr/>
        </p:nvSpPr>
        <p:spPr>
          <a:xfrm>
            <a:off x="4500153" y="4051717"/>
            <a:ext cx="2782389" cy="5355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4663440" y="4088674"/>
            <a:ext cx="24558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Дополнительные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623241" y="5065967"/>
            <a:ext cx="3484562" cy="914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Предпринимательские способности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714309" y="5065967"/>
            <a:ext cx="3409405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7119257" y="5224381"/>
            <a:ext cx="30793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Информация</a:t>
            </a:r>
            <a:endParaRPr lang="ru-RU" sz="3200" dirty="0"/>
          </a:p>
        </p:txBody>
      </p:sp>
      <p:cxnSp>
        <p:nvCxnSpPr>
          <p:cNvPr id="21" name="Прямая со стрелкой 20"/>
          <p:cNvCxnSpPr>
            <a:endCxn id="17" idx="0"/>
          </p:cNvCxnSpPr>
          <p:nvPr/>
        </p:nvCxnSpPr>
        <p:spPr>
          <a:xfrm flipH="1">
            <a:off x="3365522" y="4587294"/>
            <a:ext cx="1572238" cy="4786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endCxn id="18" idx="0"/>
          </p:cNvCxnSpPr>
          <p:nvPr/>
        </p:nvCxnSpPr>
        <p:spPr>
          <a:xfrm>
            <a:off x="6639379" y="4587294"/>
            <a:ext cx="1779633" cy="4786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2884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5" grpId="0" animBg="1"/>
      <p:bldP spid="17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7899"/>
            <a:ext cx="10515600" cy="1325563"/>
          </a:xfrm>
        </p:spPr>
        <p:txBody>
          <a:bodyPr/>
          <a:lstStyle/>
          <a:p>
            <a:pPr algn="ctr"/>
            <a:r>
              <a:rPr lang="ru-RU" dirty="0" smtClean="0">
                <a:latin typeface="Monotype Corsiva" panose="03010101010201010101" pitchFamily="66" charset="0"/>
              </a:rPr>
              <a:t>4. Разделение труда и специализация</a:t>
            </a:r>
            <a:endParaRPr lang="ru-RU" dirty="0"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8829" y="1002665"/>
            <a:ext cx="10515600" cy="4351338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Разделение труда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 разделение процесса производства             на ряд отдельных операций, этапов выполняемых разными работниками.</a:t>
            </a:r>
          </a:p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Специализация-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сосредоточение деятельности на относительно узких направлениях, производительных операциях или видах выпускаемой продукции.</a:t>
            </a:r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4" descr="http://be.economicus.ru/img/be_1_7_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59158" y="3545893"/>
            <a:ext cx="4974500" cy="3166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6029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450</Words>
  <Application>Microsoft Office PowerPoint</Application>
  <PresentationFormat>Широкоэкранный</PresentationFormat>
  <Paragraphs>103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Monotype Corsiva</vt:lpstr>
      <vt:lpstr>Times New Roman</vt:lpstr>
      <vt:lpstr>Тема Office</vt:lpstr>
      <vt:lpstr>Производство – основа экономики</vt:lpstr>
      <vt:lpstr>План:</vt:lpstr>
      <vt:lpstr>1. Производство</vt:lpstr>
      <vt:lpstr>Отрасль экономики – совокупность предприятий и организаций, производящих однородную продукцию или услуги.  </vt:lpstr>
      <vt:lpstr>2. Товары и услуги</vt:lpstr>
      <vt:lpstr>Презентация PowerPoint</vt:lpstr>
      <vt:lpstr>Презентация PowerPoint</vt:lpstr>
      <vt:lpstr>3. Факторы производства</vt:lpstr>
      <vt:lpstr>4. Разделение труда и специализация</vt:lpstr>
      <vt:lpstr>Какая специализация у данных стран?</vt:lpstr>
      <vt:lpstr>Какая специализация у данных стран?</vt:lpstr>
      <vt:lpstr>Какая специализация у данных стран?</vt:lpstr>
      <vt:lpstr>Тест</vt:lpstr>
      <vt:lpstr>Презентация PowerPoint</vt:lpstr>
      <vt:lpstr>Презентация PowerPoint</vt:lpstr>
      <vt:lpstr>Презентация PowerPoint</vt:lpstr>
      <vt:lpstr>Презентация PowerPoint</vt:lpstr>
      <vt:lpstr>Домашнее задание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Производство – основа экономики</dc:title>
  <dc:creator>User</dc:creator>
  <cp:lastModifiedBy>User</cp:lastModifiedBy>
  <cp:revision>20</cp:revision>
  <dcterms:created xsi:type="dcterms:W3CDTF">2015-02-13T13:31:40Z</dcterms:created>
  <dcterms:modified xsi:type="dcterms:W3CDTF">2024-07-10T09:32:26Z</dcterms:modified>
</cp:coreProperties>
</file>